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handoutMasterIdLst>
    <p:handoutMasterId r:id="rId34"/>
  </p:handoutMasterIdLst>
  <p:sldIdLst>
    <p:sldId id="262" r:id="rId2"/>
    <p:sldId id="263" r:id="rId3"/>
    <p:sldId id="264" r:id="rId4"/>
    <p:sldId id="265" r:id="rId5"/>
    <p:sldId id="267" r:id="rId6"/>
    <p:sldId id="339" r:id="rId7"/>
    <p:sldId id="292" r:id="rId8"/>
    <p:sldId id="266" r:id="rId9"/>
    <p:sldId id="269" r:id="rId10"/>
    <p:sldId id="270" r:id="rId11"/>
    <p:sldId id="271" r:id="rId12"/>
    <p:sldId id="272" r:id="rId13"/>
    <p:sldId id="274" r:id="rId14"/>
    <p:sldId id="275" r:id="rId15"/>
    <p:sldId id="276" r:id="rId16"/>
    <p:sldId id="277" r:id="rId17"/>
    <p:sldId id="278" r:id="rId18"/>
    <p:sldId id="290" r:id="rId19"/>
    <p:sldId id="279" r:id="rId20"/>
    <p:sldId id="280" r:id="rId21"/>
    <p:sldId id="281" r:id="rId22"/>
    <p:sldId id="282" r:id="rId23"/>
    <p:sldId id="283" r:id="rId24"/>
    <p:sldId id="291" r:id="rId25"/>
    <p:sldId id="284" r:id="rId26"/>
    <p:sldId id="285" r:id="rId27"/>
    <p:sldId id="286" r:id="rId28"/>
    <p:sldId id="273" r:id="rId29"/>
    <p:sldId id="338" r:id="rId30"/>
    <p:sldId id="287" r:id="rId31"/>
    <p:sldId id="289" r:id="rId32"/>
  </p:sldIdLst>
  <p:sldSz cx="12188825" cy="6858000"/>
  <p:notesSz cx="6858000" cy="9144000"/>
  <p:defaultTextStyle>
    <a:defPPr rtl="0">
      <a:defRPr lang="ko-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9898"/>
    <a:srgbClr val="848484"/>
    <a:srgbClr val="878787"/>
    <a:srgbClr val="8E8E8E"/>
    <a:srgbClr val="C32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5601" autoAdjust="0"/>
  </p:normalViewPr>
  <p:slideViewPr>
    <p:cSldViewPr showGuides="1">
      <p:cViewPr varScale="1">
        <p:scale>
          <a:sx n="112" d="100"/>
          <a:sy n="112" d="100"/>
        </p:scale>
        <p:origin x="414" y="90"/>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85" d="100"/>
          <a:sy n="85" d="100"/>
        </p:scale>
        <p:origin x="305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ko-KR" altLang="en-US" dirty="0">
              <a:latin typeface="맑은 고딕" panose="020B0503020000020004" pitchFamily="50" charset="-127"/>
            </a:endParaRPr>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73D0C27E-396A-49BE-8BC4-76012DE6A6DA}" type="datetime4">
              <a:rPr lang="ko-KR" altLang="en-US" smtClean="0">
                <a:latin typeface="맑은 고딕" panose="020B0503020000020004" pitchFamily="50" charset="-127"/>
              </a:rPr>
              <a:t>2018년 10월 24일</a:t>
            </a:fld>
            <a:endParaRPr lang="ko-KR" altLang="en-US" dirty="0">
              <a:latin typeface="맑은 고딕" panose="020B0503020000020004" pitchFamily="50" charset="-127"/>
            </a:endParaRPr>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ko-KR" altLang="en-US" dirty="0">
              <a:latin typeface="맑은 고딕" panose="020B0503020000020004" pitchFamily="50" charset="-127"/>
            </a:endParaRPr>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en-US" altLang="ko-KR" smtClean="0">
                <a:latin typeface="맑은 고딕" panose="020B0503020000020004" pitchFamily="50" charset="-127"/>
              </a:rPr>
              <a:t>‹#›</a:t>
            </a:fld>
            <a:endParaRPr lang="ko-KR" altLang="en-US" dirty="0">
              <a:latin typeface="맑은 고딕" panose="020B0503020000020004" pitchFamily="50" charset="-127"/>
            </a:endParaRPr>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latin typeface="맑은 고딕" panose="020B0503020000020004" pitchFamily="50" charset="-127"/>
              </a:defRPr>
            </a:lvl1pPr>
          </a:lstStyle>
          <a:p>
            <a:endParaRPr lang="ko-KR" altLang="en-US" dirty="0"/>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latin typeface="맑은 고딕" panose="020B0503020000020004" pitchFamily="50" charset="-127"/>
              </a:defRPr>
            </a:lvl1pPr>
          </a:lstStyle>
          <a:p>
            <a:fld id="{232C4A22-548F-441B-9754-26D888EEF8BF}" type="datetime4">
              <a:rPr lang="ko-KR" altLang="en-US" smtClean="0"/>
              <a:pPr/>
              <a:t>2018년 10월 24일</a:t>
            </a:fld>
            <a:endParaRPr lang="ko-KR" altLang="en-US" dirty="0"/>
          </a:p>
        </p:txBody>
      </p:sp>
      <p:sp>
        <p:nvSpPr>
          <p:cNvPr id="4" name="슬라이드 이미지 개체 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ko-KR" altLang="en-US" dirty="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ko-KR" altLang="en-US" dirty="0"/>
              <a:t>마스터 텍스트 스타일을 편집하려면 클릭하세요</a:t>
            </a:r>
            <a:r>
              <a:rPr lang="en-US" altLang="ko-KR" dirty="0"/>
              <a:t>.</a:t>
            </a:r>
          </a:p>
          <a:p>
            <a:pPr lvl="1" rtl="0"/>
            <a:r>
              <a:rPr lang="ko-KR" altLang="en-US" dirty="0"/>
              <a:t>둘째 수준</a:t>
            </a:r>
          </a:p>
          <a:p>
            <a:pPr lvl="2" rtl="0"/>
            <a:r>
              <a:rPr lang="ko-KR" altLang="en-US" dirty="0"/>
              <a:t>셋째 수준</a:t>
            </a:r>
          </a:p>
          <a:p>
            <a:pPr lvl="3" rtl="0"/>
            <a:r>
              <a:rPr lang="ko-KR" altLang="en-US" dirty="0"/>
              <a:t>넷째 수준</a:t>
            </a:r>
          </a:p>
          <a:p>
            <a:pPr lvl="4" rtl="0"/>
            <a:r>
              <a:rPr lang="ko-KR" altLang="en-US" dirty="0"/>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latin typeface="맑은 고딕" panose="020B0503020000020004" pitchFamily="50" charset="-127"/>
              </a:defRPr>
            </a:lvl1pPr>
          </a:lstStyle>
          <a:p>
            <a:endParaRPr lang="ko-KR" altLang="en-US" dirty="0"/>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latin typeface="맑은 고딕" panose="020B0503020000020004" pitchFamily="50" charset="-127"/>
              </a:defRPr>
            </a:lvl1pPr>
          </a:lstStyle>
          <a:p>
            <a:fld id="{841221E5-7225-48EB-A4EE-420E7BFCF705}" type="slidenum">
              <a:rPr lang="en-US" altLang="ko-KR" smtClean="0"/>
              <a:pPr/>
              <a:t>‹#›</a:t>
            </a:fld>
            <a:endParaRPr lang="ko-KR" altLang="en-US"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맑은 고딕" panose="020B0503020000020004" pitchFamily="50" charset="-127"/>
        <a:ea typeface="+mn-ea"/>
        <a:cs typeface="+mn-cs"/>
      </a:defRPr>
    </a:lvl1pPr>
    <a:lvl2pPr marL="457200" algn="l" defTabSz="914400" rtl="0" eaLnBrk="1" latinLnBrk="0" hangingPunct="1">
      <a:defRPr sz="1200" kern="1200">
        <a:solidFill>
          <a:schemeClr val="tx2"/>
        </a:solidFill>
        <a:latin typeface="맑은 고딕" panose="020B0503020000020004" pitchFamily="50" charset="-127"/>
        <a:ea typeface="+mn-ea"/>
        <a:cs typeface="+mn-cs"/>
      </a:defRPr>
    </a:lvl2pPr>
    <a:lvl3pPr marL="914400" algn="l" defTabSz="914400" rtl="0" eaLnBrk="1" latinLnBrk="0" hangingPunct="1">
      <a:defRPr sz="1200" kern="1200">
        <a:solidFill>
          <a:schemeClr val="tx2"/>
        </a:solidFill>
        <a:latin typeface="맑은 고딕" panose="020B0503020000020004" pitchFamily="50" charset="-127"/>
        <a:ea typeface="+mn-ea"/>
        <a:cs typeface="+mn-cs"/>
      </a:defRPr>
    </a:lvl3pPr>
    <a:lvl4pPr marL="1371600" algn="l" defTabSz="914400" rtl="0" eaLnBrk="1" latinLnBrk="0" hangingPunct="1">
      <a:defRPr sz="1200" kern="1200">
        <a:solidFill>
          <a:schemeClr val="tx2"/>
        </a:solidFill>
        <a:latin typeface="맑은 고딕" panose="020B0503020000020004" pitchFamily="50" charset="-127"/>
        <a:ea typeface="+mn-ea"/>
        <a:cs typeface="+mn-cs"/>
      </a:defRPr>
    </a:lvl4pPr>
    <a:lvl5pPr marL="1828800" algn="l" defTabSz="914400" rtl="0" eaLnBrk="1" latinLnBrk="0" hangingPunct="1">
      <a:defRPr sz="1200" kern="1200">
        <a:solidFill>
          <a:schemeClr val="tx2"/>
        </a:solidFill>
        <a:latin typeface="맑은 고딕" panose="020B0503020000020004" pitchFamily="50" charset="-12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Hello, my name is Geonha Park.</a:t>
            </a:r>
          </a:p>
          <a:p>
            <a:r>
              <a:rPr lang="en-US" altLang="ko-KR" dirty="0"/>
              <a:t>From now I will present</a:t>
            </a:r>
            <a:r>
              <a:rPr lang="en-US" altLang="ko-KR" baseline="0" dirty="0"/>
              <a:t> about “Gaining Control of Cellular Traffic Accounting by Spurious TCP Retransmission”</a:t>
            </a:r>
          </a:p>
          <a:p>
            <a:r>
              <a:rPr lang="en-US" altLang="ko-KR" baseline="0" dirty="0"/>
              <a:t>I prepared this presentation by referring to authors’ original slides.</a:t>
            </a:r>
            <a:endParaRPr lang="ko-KR" altLang="en-US" dirty="0"/>
          </a:p>
        </p:txBody>
      </p:sp>
      <p:sp>
        <p:nvSpPr>
          <p:cNvPr id="4" name="슬라이드 번호 개체 틀 3"/>
          <p:cNvSpPr>
            <a:spLocks noGrp="1"/>
          </p:cNvSpPr>
          <p:nvPr>
            <p:ph type="sldNum" sz="quarter" idx="10"/>
          </p:nvPr>
        </p:nvSpPr>
        <p:spPr/>
        <p:txBody>
          <a:bodyPr/>
          <a:lstStyle/>
          <a:p>
            <a:pPr rtl="0"/>
            <a:fld id="{841221E5-7225-48EB-A4EE-420E7BFCF705}" type="slidenum">
              <a:rPr lang="en-US" altLang="ko-KR" smtClean="0"/>
              <a:pPr rtl="0"/>
              <a:t>1</a:t>
            </a:fld>
            <a:endParaRPr lang="ko-KR" altLang="en-US" dirty="0"/>
          </a:p>
        </p:txBody>
      </p:sp>
    </p:spTree>
    <p:extLst>
      <p:ext uri="{BB962C8B-B14F-4D97-AF65-F5344CB8AC3E}">
        <p14:creationId xmlns:p14="http://schemas.microsoft.com/office/powerpoint/2010/main" val="2185453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for ISPs,</a:t>
            </a:r>
            <a:r>
              <a:rPr lang="en-US" altLang="ko-KR" baseline="0" dirty="0"/>
              <a:t> they wouldn’t agree that.</a:t>
            </a:r>
          </a:p>
          <a:p>
            <a:r>
              <a:rPr lang="en-US" altLang="ko-KR" baseline="0" dirty="0"/>
              <a:t>Not only updating the whole system is difficult, but also it is a chance to earn money.</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10</a:t>
            </a:fld>
            <a:endParaRPr lang="ko-KR" altLang="en-US" dirty="0"/>
          </a:p>
        </p:txBody>
      </p:sp>
    </p:spTree>
    <p:extLst>
      <p:ext uri="{BB962C8B-B14F-4D97-AF65-F5344CB8AC3E}">
        <p14:creationId xmlns:p14="http://schemas.microsoft.com/office/powerpoint/2010/main" val="1279164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From now, I will explain about the paper.</a:t>
            </a:r>
          </a:p>
          <a:p>
            <a:r>
              <a:rPr lang="en-US" altLang="ko-KR" dirty="0"/>
              <a:t>First, </a:t>
            </a:r>
            <a:r>
              <a:rPr lang="en-US" altLang="ko-KR" dirty="0" smtClean="0"/>
              <a:t>authors </a:t>
            </a:r>
            <a:r>
              <a:rPr lang="en-US" altLang="ko-KR" baseline="0" dirty="0" smtClean="0"/>
              <a:t>investigated </a:t>
            </a:r>
            <a:r>
              <a:rPr lang="en-US" altLang="ko-KR" baseline="0" dirty="0"/>
              <a:t>the current accounting policies for TCP retransmission of 12 cellular ISPs in the world. All of ISPs adopt one of the two policies, blind and selective. I will talk about investigated result on next slide.</a:t>
            </a:r>
          </a:p>
          <a:p>
            <a:endParaRPr lang="en-US" altLang="ko-KR" baseline="0" dirty="0"/>
          </a:p>
          <a:p>
            <a:r>
              <a:rPr lang="en-US" altLang="ko-KR" baseline="0" dirty="0"/>
              <a:t>However, both of policies have vulnerabilities, so after first section, I will describe attack methods for each policy.</a:t>
            </a:r>
          </a:p>
          <a:p>
            <a:endParaRPr lang="en-US" altLang="ko-KR" baseline="0" dirty="0"/>
          </a:p>
          <a:p>
            <a:r>
              <a:rPr lang="en-US" altLang="ko-KR" baseline="0" dirty="0"/>
              <a:t>At the last, I will show about new accounting system which can prevent “free-riding” attack</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11</a:t>
            </a:fld>
            <a:endParaRPr lang="ko-KR" altLang="en-US" dirty="0"/>
          </a:p>
        </p:txBody>
      </p:sp>
    </p:spTree>
    <p:extLst>
      <p:ext uri="{BB962C8B-B14F-4D97-AF65-F5344CB8AC3E}">
        <p14:creationId xmlns:p14="http://schemas.microsoft.com/office/powerpoint/2010/main" val="3210131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Authors </a:t>
            </a:r>
            <a:r>
              <a:rPr lang="en-US" altLang="ko-KR" baseline="0" dirty="0"/>
              <a:t>tested and identified which policy ISPs use. As a result, </a:t>
            </a:r>
            <a:r>
              <a:rPr lang="en-US" altLang="ko-KR" baseline="0" dirty="0" smtClean="0"/>
              <a:t>they could </a:t>
            </a:r>
            <a:r>
              <a:rPr lang="en-US" altLang="ko-KR" baseline="0" dirty="0"/>
              <a:t>figure out 9 of 12 ISPs adopt a blind policy which accounts for every IP packet regardless of retransmission. And the others apply a selective policy which dose not charge for retransmission packets</a:t>
            </a:r>
            <a:r>
              <a:rPr lang="en-US" altLang="ko-KR" baseline="0" dirty="0" smtClean="0"/>
              <a:t>.</a:t>
            </a:r>
          </a:p>
          <a:p>
            <a:r>
              <a:rPr lang="en-US" altLang="ko-KR" baseline="0" dirty="0" smtClean="0"/>
              <a:t>ISPs who choose blind policy, they are vulnerable to usage-inflation attack.</a:t>
            </a:r>
          </a:p>
          <a:p>
            <a:r>
              <a:rPr lang="en-US" altLang="ko-KR" baseline="0" dirty="0" smtClean="0"/>
              <a:t>And the other ISPs who use selective policy, they are vulnerable to free-riding attack</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12</a:t>
            </a:fld>
            <a:endParaRPr lang="ko-KR" altLang="en-US" dirty="0"/>
          </a:p>
        </p:txBody>
      </p:sp>
    </p:spTree>
    <p:extLst>
      <p:ext uri="{BB962C8B-B14F-4D97-AF65-F5344CB8AC3E}">
        <p14:creationId xmlns:p14="http://schemas.microsoft.com/office/powerpoint/2010/main" val="2839815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 attack</a:t>
            </a:r>
            <a:r>
              <a:rPr lang="en-US" altLang="ko-KR" baseline="0" dirty="0"/>
              <a:t> what I am going to talk is Usage-inflation attack. This attack target to the blind accounting system.</a:t>
            </a:r>
          </a:p>
          <a:p>
            <a:r>
              <a:rPr lang="en-US" altLang="ko-KR" sz="1200" b="0" i="0" kern="1200" dirty="0">
                <a:solidFill>
                  <a:schemeClr val="tx2"/>
                </a:solidFill>
                <a:effectLst/>
                <a:latin typeface="맑은 고딕" panose="020B0503020000020004" pitchFamily="50" charset="-127"/>
                <a:ea typeface="+mn-ea"/>
                <a:cs typeface="+mn-cs"/>
              </a:rPr>
              <a:t>This attack arbitrarily inflates the cellular data usage of a target subscriber by intentionally retransmitting packets in the flow even without actual packet loss.</a:t>
            </a:r>
          </a:p>
          <a:p>
            <a:r>
              <a:rPr lang="en-US" altLang="ko-KR" dirty="0"/>
              <a:t>For</a:t>
            </a:r>
            <a:r>
              <a:rPr lang="en-US" altLang="ko-KR" baseline="0" dirty="0"/>
              <a:t> example, </a:t>
            </a:r>
            <a:r>
              <a:rPr lang="en-US" altLang="ko-KR" dirty="0"/>
              <a:t>attacker send a</a:t>
            </a:r>
            <a:r>
              <a:rPr lang="en-US" altLang="ko-KR" baseline="0" dirty="0"/>
              <a:t> phishing message to victim client first. If victim access the link, it is connected to malicious server. After connecting, the malicious server send retransmission packets to client in background. In this case, victim will receive a bill with huge amount of fees later.</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13</a:t>
            </a:fld>
            <a:endParaRPr lang="ko-KR" altLang="en-US" dirty="0"/>
          </a:p>
        </p:txBody>
      </p:sp>
    </p:spTree>
    <p:extLst>
      <p:ext uri="{BB962C8B-B14F-4D97-AF65-F5344CB8AC3E}">
        <p14:creationId xmlns:p14="http://schemas.microsoft.com/office/powerpoint/2010/main" val="1156896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There are</a:t>
            </a:r>
            <a:r>
              <a:rPr lang="en-US" altLang="ko-KR" baseline="0" dirty="0"/>
              <a:t> two ways to implement usage-inflation attack.</a:t>
            </a:r>
          </a:p>
          <a:p>
            <a:r>
              <a:rPr lang="en-US" altLang="ko-KR" baseline="0" dirty="0"/>
              <a:t>First method is retransmitting after FIN.</a:t>
            </a:r>
          </a:p>
          <a:p>
            <a:r>
              <a:rPr lang="en-US" altLang="ko-KR" baseline="0" dirty="0"/>
              <a:t>When a client has finished their business, the client send a FIN packet to server to close the connection.</a:t>
            </a:r>
          </a:p>
          <a:p>
            <a:r>
              <a:rPr lang="en-US" altLang="ko-KR" baseline="0" dirty="0"/>
              <a:t>However, </a:t>
            </a:r>
            <a:r>
              <a:rPr lang="en-US" altLang="ko-KR" baseline="0" dirty="0" smtClean="0"/>
              <a:t>from the result </a:t>
            </a:r>
            <a:r>
              <a:rPr lang="en-US" altLang="ko-KR" baseline="0" dirty="0"/>
              <a:t>of investigation, </a:t>
            </a:r>
            <a:r>
              <a:rPr lang="en-US" altLang="ko-KR" baseline="0" dirty="0" smtClean="0"/>
              <a:t>authors figure out (that) client </a:t>
            </a:r>
            <a:r>
              <a:rPr lang="en-US" altLang="ko-KR" baseline="0" dirty="0"/>
              <a:t>side continues to reply to all incoming retransmission packets after sending a FIN packet for 2~3 minutes. After that, client send RST packet to the server to stop the flow of TCP connection. In this case, some ISPs drop all retransmission packet after RST, but other ISPs keep delivering the data between client and server</a:t>
            </a:r>
            <a:r>
              <a:rPr lang="en-US" altLang="ko-KR" baseline="0" dirty="0" smtClean="0"/>
              <a:t>.</a:t>
            </a:r>
          </a:p>
          <a:p>
            <a:r>
              <a:rPr lang="en-US" altLang="ko-KR" baseline="0" dirty="0" smtClean="0"/>
              <a:t>If ISPs keep delivering packets, malicious server drop the RST packet intentionally, and keep sending retransmission packets to client. For client side, since they ignore all packets after RST, so they can’t notice about that.</a:t>
            </a:r>
            <a:endParaRPr lang="en-US" altLang="ko-KR" baseline="0" dirty="0"/>
          </a:p>
          <a:p>
            <a:r>
              <a:rPr lang="en-US" altLang="ko-KR" baseline="0" dirty="0"/>
              <a:t>This situation allows attacker to inflate the usage to 1.14 GB in just 9 minutes.</a:t>
            </a:r>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14</a:t>
            </a:fld>
            <a:endParaRPr lang="ko-KR" altLang="en-US" dirty="0"/>
          </a:p>
        </p:txBody>
      </p:sp>
    </p:spTree>
    <p:extLst>
      <p:ext uri="{BB962C8B-B14F-4D97-AF65-F5344CB8AC3E}">
        <p14:creationId xmlns:p14="http://schemas.microsoft.com/office/powerpoint/2010/main" val="1562775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second usage-inflation attack is retransmitting during normal</a:t>
            </a:r>
            <a:r>
              <a:rPr lang="en-US" altLang="ko-KR" baseline="0" dirty="0"/>
              <a:t> transfer.</a:t>
            </a:r>
            <a:endParaRPr lang="en-US" altLang="ko-KR" dirty="0"/>
          </a:p>
          <a:p>
            <a:r>
              <a:rPr lang="en-US" altLang="ko-KR" dirty="0"/>
              <a:t>While just before usage-inflation</a:t>
            </a:r>
            <a:r>
              <a:rPr lang="en-US" altLang="ko-KR" baseline="0" dirty="0"/>
              <a:t> attack could be blocked by dropping all packets after RST, this attack can inflate data usage without any obstacles.</a:t>
            </a:r>
          </a:p>
          <a:p>
            <a:r>
              <a:rPr lang="en-US" altLang="ko-KR" baseline="0" dirty="0"/>
              <a:t>This attack targets a client who downloads large data for long time periods. The attacker can inflate the usage by injecting retransmission packets during normal data transfer in background. To avoid the detection, attacker should guarantee minimum </a:t>
            </a:r>
            <a:r>
              <a:rPr lang="en-US" altLang="ko-KR" baseline="0" dirty="0" err="1"/>
              <a:t>goodput</a:t>
            </a:r>
            <a:r>
              <a:rPr lang="en-US" altLang="ko-KR" baseline="0" dirty="0"/>
              <a:t>. This graph shows the relation between usage blowup factor which is the retransmission rate and </a:t>
            </a:r>
            <a:r>
              <a:rPr lang="en-US" altLang="ko-KR" baseline="0" dirty="0" err="1"/>
              <a:t>goodput</a:t>
            </a:r>
            <a:r>
              <a:rPr lang="en-US" altLang="ko-KR" baseline="0" dirty="0"/>
              <a:t>.</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15</a:t>
            </a:fld>
            <a:endParaRPr lang="ko-KR" altLang="en-US" dirty="0"/>
          </a:p>
        </p:txBody>
      </p:sp>
    </p:spTree>
    <p:extLst>
      <p:ext uri="{BB962C8B-B14F-4D97-AF65-F5344CB8AC3E}">
        <p14:creationId xmlns:p14="http://schemas.microsoft.com/office/powerpoint/2010/main" val="103964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Second TCP retransmission attack is Free-riding attack.</a:t>
            </a:r>
          </a:p>
          <a:p>
            <a:r>
              <a:rPr lang="en-US" altLang="ko-KR" dirty="0"/>
              <a:t>This attack is designed for selective accounting</a:t>
            </a:r>
            <a:r>
              <a:rPr lang="en-US" altLang="ko-KR" baseline="0" dirty="0"/>
              <a:t> system, such as Korea.</a:t>
            </a:r>
          </a:p>
          <a:p>
            <a:r>
              <a:rPr lang="en-US" altLang="ko-KR" baseline="0" dirty="0"/>
              <a:t>To succeed free-riding attack, it requires a collaborating TCP tunneling proxy. TCP tunneling proxy will relay the tunneled packets and real traffic between the malicious client and the server.</a:t>
            </a:r>
          </a:p>
          <a:p>
            <a:r>
              <a:rPr lang="en-US" altLang="ko-KR" baseline="0" dirty="0"/>
              <a:t>For upstreaming traffic, the client adds the fake TCP header to original packets and send it. If these are not attack, accounting system will charge for all packets. However, Fake TCP header makes billing system of ISP consider that some packets are retransmission packets.</a:t>
            </a:r>
          </a:p>
          <a:p>
            <a:r>
              <a:rPr lang="en-US" altLang="ko-KR" baseline="0" dirty="0"/>
              <a:t>And then these packets are forwarded to proxy. On TCP tunneling proxy, it de-tunnels the packets and relays to the destination server.</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16</a:t>
            </a:fld>
            <a:endParaRPr lang="ko-KR" altLang="en-US" dirty="0"/>
          </a:p>
        </p:txBody>
      </p:sp>
    </p:spTree>
    <p:extLst>
      <p:ext uri="{BB962C8B-B14F-4D97-AF65-F5344CB8AC3E}">
        <p14:creationId xmlns:p14="http://schemas.microsoft.com/office/powerpoint/2010/main" val="222733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https://youtu.be/IK5s0zsnPl0</a:t>
            </a:r>
          </a:p>
          <a:p>
            <a:r>
              <a:rPr lang="en-US" altLang="ko-KR" dirty="0"/>
              <a:t>This is the demo video of Free-riding attack.</a:t>
            </a:r>
          </a:p>
          <a:p>
            <a:r>
              <a:rPr lang="en-US" altLang="ko-KR" dirty="0"/>
              <a:t>Let’s see the video</a:t>
            </a:r>
            <a:r>
              <a:rPr lang="en-US" altLang="ko-KR" dirty="0" smtClean="0"/>
              <a:t>.</a:t>
            </a:r>
          </a:p>
          <a:p>
            <a:r>
              <a:rPr lang="en-US" altLang="ko-KR" dirty="0" smtClean="0"/>
              <a:t>As</a:t>
            </a:r>
            <a:r>
              <a:rPr lang="en-US" altLang="ko-KR" baseline="0" dirty="0" smtClean="0"/>
              <a:t> you see, if you use this attack, you can save money about 100 times.</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17</a:t>
            </a:fld>
            <a:endParaRPr lang="ko-KR" altLang="en-US" dirty="0"/>
          </a:p>
        </p:txBody>
      </p:sp>
    </p:spTree>
    <p:extLst>
      <p:ext uri="{BB962C8B-B14F-4D97-AF65-F5344CB8AC3E}">
        <p14:creationId xmlns:p14="http://schemas.microsoft.com/office/powerpoint/2010/main" val="2608692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evade tunnel header detection</a:t>
            </a:r>
            <a:r>
              <a:rPr lang="en-US" altLang="ko-KR" baseline="0" dirty="0"/>
              <a:t> by the accounting system, attacker encrypts the payload of all tunneled packet using RC4.</a:t>
            </a:r>
          </a:p>
          <a:p>
            <a:r>
              <a:rPr lang="en-US" altLang="ko-KR" baseline="0" dirty="0"/>
              <a:t>However, to encrypt the packet, it needs more computation which leads to some overhead. So, to solve this, attacker applies packet compression using LZO algorithm which is used for real-time packet compression/decompression.</a:t>
            </a:r>
          </a:p>
          <a:p>
            <a:r>
              <a:rPr lang="en-US" altLang="ko-KR" baseline="0" dirty="0"/>
              <a:t>As you see, downloads throughput is slightly better than normal stream. It implies attacker can use the internet very cheap with high enough bandwidth.</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18</a:t>
            </a:fld>
            <a:endParaRPr lang="ko-KR" altLang="en-US" dirty="0"/>
          </a:p>
        </p:txBody>
      </p:sp>
    </p:spTree>
    <p:extLst>
      <p:ext uri="{BB962C8B-B14F-4D97-AF65-F5344CB8AC3E}">
        <p14:creationId xmlns:p14="http://schemas.microsoft.com/office/powerpoint/2010/main" val="292384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graph </a:t>
            </a:r>
            <a:r>
              <a:rPr lang="en-US" altLang="ko-KR" dirty="0" smtClean="0"/>
              <a:t>shows the average loading time when</a:t>
            </a:r>
            <a:r>
              <a:rPr lang="en-US" altLang="ko-KR" baseline="0" dirty="0" smtClean="0"/>
              <a:t> attackers use </a:t>
            </a:r>
            <a:r>
              <a:rPr lang="en-US" altLang="ko-KR" dirty="0" smtClean="0"/>
              <a:t>Free-riding </a:t>
            </a:r>
            <a:r>
              <a:rPr lang="en-US" altLang="ko-KR" dirty="0"/>
              <a:t>attack </a:t>
            </a:r>
            <a:r>
              <a:rPr lang="en-US" altLang="ko-KR" dirty="0" smtClean="0"/>
              <a:t>to normal web cites. Almost of web cites, average loading time is similar, so it shows</a:t>
            </a:r>
            <a:r>
              <a:rPr lang="en-US" altLang="ko-KR" baseline="0" dirty="0" smtClean="0"/>
              <a:t> this attack is </a:t>
            </a:r>
            <a:r>
              <a:rPr lang="en-US" altLang="ko-KR" baseline="0" dirty="0"/>
              <a:t>practical enough.</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19</a:t>
            </a:fld>
            <a:endParaRPr lang="ko-KR" altLang="en-US" dirty="0"/>
          </a:p>
        </p:txBody>
      </p:sp>
    </p:spTree>
    <p:extLst>
      <p:ext uri="{BB962C8B-B14F-4D97-AF65-F5344CB8AC3E}">
        <p14:creationId xmlns:p14="http://schemas.microsoft.com/office/powerpoint/2010/main" val="333084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a:t>
            </a:r>
            <a:r>
              <a:rPr lang="en-US" altLang="ko-KR" baseline="0" dirty="0"/>
              <a:t> is outline.</a:t>
            </a:r>
          </a:p>
          <a:p>
            <a:r>
              <a:rPr lang="en-US" altLang="ko-KR" baseline="0" dirty="0"/>
              <a:t>Before I introduce this paper, I will explain about background briefly first.</a:t>
            </a:r>
          </a:p>
          <a:p>
            <a:r>
              <a:rPr lang="en-US" altLang="ko-KR" baseline="0" dirty="0"/>
              <a:t>And then, I am going to describe this paper in the order.</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2</a:t>
            </a:fld>
            <a:endParaRPr lang="ko-KR" altLang="en-US" dirty="0"/>
          </a:p>
        </p:txBody>
      </p:sp>
    </p:spTree>
    <p:extLst>
      <p:ext uri="{BB962C8B-B14F-4D97-AF65-F5344CB8AC3E}">
        <p14:creationId xmlns:p14="http://schemas.microsoft.com/office/powerpoint/2010/main" val="371465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Now, I am talking</a:t>
            </a:r>
            <a:r>
              <a:rPr lang="en-US" altLang="ko-KR" baseline="0" dirty="0" smtClean="0"/>
              <a:t> about possible solutions for these retransmission attacks.</a:t>
            </a:r>
          </a:p>
          <a:p>
            <a:r>
              <a:rPr lang="en-US" altLang="ko-KR" dirty="0" smtClean="0"/>
              <a:t>(Defending </a:t>
            </a:r>
            <a:r>
              <a:rPr lang="en-US" altLang="ko-KR" dirty="0"/>
              <a:t>against usage-inflation attack is very difficult</a:t>
            </a:r>
            <a:r>
              <a:rPr lang="en-US" altLang="ko-KR" baseline="0" dirty="0"/>
              <a:t> issue</a:t>
            </a:r>
            <a:r>
              <a:rPr lang="en-US" altLang="ko-KR" baseline="0" dirty="0" smtClean="0"/>
              <a:t>.) For usage-inflation attack, There </a:t>
            </a:r>
            <a:r>
              <a:rPr lang="en-US" altLang="ko-KR" baseline="0" dirty="0"/>
              <a:t>are possible solutions to prevent attacks.</a:t>
            </a:r>
          </a:p>
          <a:p>
            <a:r>
              <a:rPr lang="en-US" altLang="ko-KR" baseline="0" dirty="0"/>
              <a:t>First solution is ISPs set a threshold of retransmission rate to block the attack. However, setting threshold may cause to false negative. It means that some unfortunate innocent people might be caught as a attacker.</a:t>
            </a:r>
          </a:p>
          <a:p>
            <a:r>
              <a:rPr lang="en-US" altLang="ko-KR" baseline="0" dirty="0"/>
              <a:t>And second is monitoring TCP sender behavior. It may be good solution, but it is hard to implement on a </a:t>
            </a:r>
            <a:r>
              <a:rPr lang="en-US" altLang="ko-KR" baseline="0" dirty="0" err="1"/>
              <a:t>middlebox</a:t>
            </a:r>
            <a:r>
              <a:rPr lang="en-US" altLang="ko-KR" baseline="0" dirty="0"/>
              <a:t>.</a:t>
            </a:r>
          </a:p>
          <a:p>
            <a:r>
              <a:rPr lang="en-US" altLang="ko-KR" baseline="0" dirty="0"/>
              <a:t>The last possible solution is implementing PEPs to relay every TCP connection. But it also has disadvantage. It is expensive to handle all connection and </a:t>
            </a:r>
            <a:r>
              <a:rPr lang="en-US" altLang="ko-KR" baseline="0" dirty="0" smtClean="0"/>
              <a:t>proxy </a:t>
            </a:r>
            <a:r>
              <a:rPr lang="en-US" altLang="ko-KR" baseline="0" dirty="0"/>
              <a:t>could becomes a new target of attack.</a:t>
            </a:r>
          </a:p>
          <a:p>
            <a:r>
              <a:rPr lang="en-US" altLang="ko-KR" baseline="0" dirty="0"/>
              <a:t>On the other hand, free-riding attack could be blocked. Attacker may behave like in poorly-provisioned environment to avoid detection. So, we need new accounting system which can identify retransmission tunneled packet accurately.</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20</a:t>
            </a:fld>
            <a:endParaRPr lang="ko-KR" altLang="en-US" dirty="0"/>
          </a:p>
        </p:txBody>
      </p:sp>
    </p:spTree>
    <p:extLst>
      <p:ext uri="{BB962C8B-B14F-4D97-AF65-F5344CB8AC3E}">
        <p14:creationId xmlns:p14="http://schemas.microsoft.com/office/powerpoint/2010/main" val="412302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Let’s now talk about abacus,</a:t>
            </a:r>
            <a:r>
              <a:rPr lang="en-US" altLang="ko-KR" baseline="0" dirty="0"/>
              <a:t> new cellular data accounting system</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21</a:t>
            </a:fld>
            <a:endParaRPr lang="ko-KR" altLang="en-US" dirty="0"/>
          </a:p>
        </p:txBody>
      </p:sp>
    </p:spTree>
    <p:extLst>
      <p:ext uri="{BB962C8B-B14F-4D97-AF65-F5344CB8AC3E}">
        <p14:creationId xmlns:p14="http://schemas.microsoft.com/office/powerpoint/2010/main" val="3420524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catch the free-riding attack, Abacus supports DPI with two different</a:t>
            </a:r>
            <a:r>
              <a:rPr lang="en-US" altLang="ko-KR" baseline="0" dirty="0"/>
              <a:t> modes.</a:t>
            </a:r>
          </a:p>
          <a:p>
            <a:r>
              <a:rPr lang="en-US" altLang="ko-KR" baseline="0" dirty="0"/>
              <a:t>First mode is Deterministic DPI. d-DPI buffers the original TCP segments first. And then when retransmission packet is arrived, d-DPI compare byte-by-byte with original. If there is any disparity, it flags the packet as attack. (In here, W is the receive window size)</a:t>
            </a:r>
          </a:p>
          <a:p>
            <a:r>
              <a:rPr lang="en-US" altLang="ko-KR" baseline="0" dirty="0"/>
              <a:t>This mode has 100% accuracy, but it requires huge memory.</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22</a:t>
            </a:fld>
            <a:endParaRPr lang="ko-KR" altLang="en-US" dirty="0"/>
          </a:p>
        </p:txBody>
      </p:sp>
    </p:spTree>
    <p:extLst>
      <p:ext uri="{BB962C8B-B14F-4D97-AF65-F5344CB8AC3E}">
        <p14:creationId xmlns:p14="http://schemas.microsoft.com/office/powerpoint/2010/main" val="2143782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second</a:t>
            </a:r>
            <a:r>
              <a:rPr lang="en-US" altLang="ko-KR" baseline="0" dirty="0"/>
              <a:t> mode of Abacus is Probabilistic DPI, p-DPI.</a:t>
            </a:r>
          </a:p>
          <a:p>
            <a:r>
              <a:rPr lang="en-US" altLang="ko-KR" dirty="0"/>
              <a:t>Unlike</a:t>
            </a:r>
            <a:r>
              <a:rPr lang="en-US" altLang="ko-KR" baseline="0" dirty="0"/>
              <a:t> d-DPI, it stores the packet data by sampling. For example, if we sample 5 bytes per each 1024-byte packet we can reduce memory requirements about 200 times</a:t>
            </a:r>
            <a:r>
              <a:rPr lang="en-US" altLang="ko-KR" baseline="0" dirty="0" smtClean="0"/>
              <a:t>.</a:t>
            </a:r>
          </a:p>
          <a:p>
            <a:r>
              <a:rPr lang="en-US" altLang="ko-KR" baseline="0" dirty="0" smtClean="0"/>
              <a:t>For “free-riding” attack, it doesn’t need to compare all payloads. If defender just finds a part of payload is different, thus, probabilistic detection works well. In next slide, I will show it is reasonable.</a:t>
            </a:r>
            <a:endParaRPr lang="en-US" altLang="ko-KR" baseline="0" dirty="0"/>
          </a:p>
          <a:p>
            <a:r>
              <a:rPr lang="en-US" altLang="ko-KR" baseline="0" dirty="0"/>
              <a:t>In addition, to prevent attacker successful guessing of the sampled byte locations, it randomizes the sampled locations in each entry. This sampled location are determined by using hash function with per-flow key and base sequence number for the entry. This per-flow key is generated by HMAC-secret key. </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23</a:t>
            </a:fld>
            <a:endParaRPr lang="ko-KR" altLang="en-US" dirty="0"/>
          </a:p>
        </p:txBody>
      </p:sp>
    </p:spTree>
    <p:extLst>
      <p:ext uri="{BB962C8B-B14F-4D97-AF65-F5344CB8AC3E}">
        <p14:creationId xmlns:p14="http://schemas.microsoft.com/office/powerpoint/2010/main" val="2261848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graph shows the detection probability of an attack packet</a:t>
            </a:r>
            <a:r>
              <a:rPr lang="en-US" altLang="ko-KR" baseline="0" dirty="0"/>
              <a:t> as a function of sampling rates.</a:t>
            </a:r>
          </a:p>
          <a:p>
            <a:r>
              <a:rPr lang="en-US" altLang="ko-KR" baseline="0" dirty="0"/>
              <a:t>When p-DPI choose the sampling rate as 0.5%, we can detect the attack with 90% probability if attacker modifies 36.9% of payload.</a:t>
            </a:r>
          </a:p>
          <a:p>
            <a:r>
              <a:rPr lang="en-US" altLang="ko-KR" baseline="0" dirty="0"/>
              <a:t>Attacker would use multiple packets for attack in a flow, we can expect more probability for detection.</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24</a:t>
            </a:fld>
            <a:endParaRPr lang="ko-KR" altLang="en-US" dirty="0"/>
          </a:p>
        </p:txBody>
      </p:sp>
    </p:spTree>
    <p:extLst>
      <p:ext uri="{BB962C8B-B14F-4D97-AF65-F5344CB8AC3E}">
        <p14:creationId xmlns:p14="http://schemas.microsoft.com/office/powerpoint/2010/main" val="3124448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evaluation</a:t>
            </a:r>
            <a:r>
              <a:rPr lang="en-US" altLang="ko-KR" baseline="0" dirty="0"/>
              <a:t> setup information.</a:t>
            </a:r>
          </a:p>
          <a:p>
            <a:r>
              <a:rPr lang="en-US" altLang="ko-KR" baseline="0" dirty="0"/>
              <a:t>We use Dual Xeon, 64GB and Intel 10G NIC for traffic generator &amp; client,</a:t>
            </a:r>
          </a:p>
          <a:p>
            <a:r>
              <a:rPr lang="en-US" altLang="ko-KR" baseline="0" dirty="0"/>
              <a:t>and d-DPI is same as above, p-DPI uses less computing power machine.</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25</a:t>
            </a:fld>
            <a:endParaRPr lang="ko-KR" altLang="en-US" dirty="0"/>
          </a:p>
        </p:txBody>
      </p:sp>
    </p:spTree>
    <p:extLst>
      <p:ext uri="{BB962C8B-B14F-4D97-AF65-F5344CB8AC3E}">
        <p14:creationId xmlns:p14="http://schemas.microsoft.com/office/powerpoint/2010/main" val="1770314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These</a:t>
            </a:r>
            <a:r>
              <a:rPr lang="en-US" altLang="ko-KR" baseline="0" dirty="0"/>
              <a:t> graph shows the relationship between CPU, Memory Usage and Number of current flows.</a:t>
            </a:r>
          </a:p>
          <a:p>
            <a:r>
              <a:rPr lang="en-US" altLang="ko-KR" baseline="0" dirty="0"/>
              <a:t>Through these graph, we can figure out p-DPI has a good scalability and is practical even on a low-powered machine.</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26</a:t>
            </a:fld>
            <a:endParaRPr lang="ko-KR" altLang="en-US" dirty="0"/>
          </a:p>
        </p:txBody>
      </p:sp>
    </p:spTree>
    <p:extLst>
      <p:ext uri="{BB962C8B-B14F-4D97-AF65-F5344CB8AC3E}">
        <p14:creationId xmlns:p14="http://schemas.microsoft.com/office/powerpoint/2010/main" val="2163113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And we replay</a:t>
            </a:r>
            <a:r>
              <a:rPr lang="en-US" altLang="ko-KR" baseline="0" dirty="0"/>
              <a:t> 3G cellular traffic logs which is extracted from the real 3G traffic at daily peak hour in the Korea commercial cellular ISP.</a:t>
            </a:r>
          </a:p>
          <a:p>
            <a:r>
              <a:rPr lang="en-US" altLang="ko-KR" baseline="0" dirty="0"/>
              <a:t>As a result, both of d-DPI and p-DPI detect attacks precisely.</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27</a:t>
            </a:fld>
            <a:endParaRPr lang="ko-KR" altLang="en-US" dirty="0"/>
          </a:p>
        </p:txBody>
      </p:sp>
    </p:spTree>
    <p:extLst>
      <p:ext uri="{BB962C8B-B14F-4D97-AF65-F5344CB8AC3E}">
        <p14:creationId xmlns:p14="http://schemas.microsoft.com/office/powerpoint/2010/main" val="3101014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Before </a:t>
            </a:r>
            <a:r>
              <a:rPr lang="en-US" altLang="ko-KR" dirty="0"/>
              <a:t>this</a:t>
            </a:r>
            <a:r>
              <a:rPr lang="en-US" altLang="ko-KR" baseline="0" dirty="0"/>
              <a:t> paper, there are some attacks for cellular networks</a:t>
            </a:r>
            <a:r>
              <a:rPr lang="en-US" altLang="ko-KR" baseline="0" dirty="0" smtClean="0"/>
              <a:t>.</a:t>
            </a:r>
          </a:p>
          <a:p>
            <a:r>
              <a:rPr lang="en-US" altLang="ko-KR" baseline="0" dirty="0" smtClean="0"/>
              <a:t>Toll-free data access attack</a:t>
            </a:r>
          </a:p>
          <a:p>
            <a:r>
              <a:rPr lang="en-US" altLang="ko-KR" baseline="0" dirty="0" smtClean="0"/>
              <a:t>In the past, some ISP doesn’t charge for DNS port, but now, it is blocked.</a:t>
            </a:r>
          </a:p>
          <a:p>
            <a:r>
              <a:rPr lang="en-US" altLang="ko-KR" baseline="0" dirty="0" smtClean="0"/>
              <a:t>Stealth-spam attack</a:t>
            </a:r>
          </a:p>
          <a:p>
            <a:r>
              <a:rPr lang="en-US" altLang="ko-KR" baseline="0" dirty="0" smtClean="0"/>
              <a:t>Using UDP protocol, it send spam messages after the connection is ended. It has similar effect to usage-inflation attack.</a:t>
            </a:r>
          </a:p>
          <a:p>
            <a:r>
              <a:rPr lang="en-US" altLang="ko-KR" baseline="0" dirty="0" smtClean="0"/>
              <a:t>While the user is roaming, handoff (user moves from one network to another) occur, at that time, they can drop lots of packets.</a:t>
            </a:r>
          </a:p>
          <a:p>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28</a:t>
            </a:fld>
            <a:endParaRPr lang="ko-KR" altLang="en-US" dirty="0"/>
          </a:p>
        </p:txBody>
      </p:sp>
    </p:spTree>
    <p:extLst>
      <p:ext uri="{BB962C8B-B14F-4D97-AF65-F5344CB8AC3E}">
        <p14:creationId xmlns:p14="http://schemas.microsoft.com/office/powerpoint/2010/main" val="45844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You can just consider an ICMP packet as a ping</a:t>
            </a:r>
            <a:r>
              <a:rPr lang="en-US" altLang="ko-KR" baseline="0" dirty="0" smtClean="0"/>
              <a:t> packet.</a:t>
            </a:r>
          </a:p>
          <a:p>
            <a:r>
              <a:rPr lang="en-US" altLang="ko-KR" baseline="0" dirty="0" smtClean="0"/>
              <a:t>For Korean ISPs, they don’t also charge for these packets. But all American ISPs block these packets.</a:t>
            </a:r>
          </a:p>
          <a:p>
            <a:r>
              <a:rPr lang="en-US" altLang="ko-KR" baseline="0" dirty="0" smtClean="0"/>
              <a:t>And IGMP packet is used for requesting join or leave the multicast group.</a:t>
            </a:r>
          </a:p>
          <a:p>
            <a:r>
              <a:rPr lang="en-US" altLang="ko-KR" baseline="0" dirty="0" err="1" smtClean="0"/>
              <a:t>Syn</a:t>
            </a:r>
            <a:r>
              <a:rPr lang="en-US" altLang="ko-KR" baseline="0" dirty="0" smtClean="0"/>
              <a:t> packet is a kind of control packet. It is used for establishing the connection between client and server.</a:t>
            </a:r>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29</a:t>
            </a:fld>
            <a:endParaRPr lang="ko-KR" altLang="en-US" dirty="0"/>
          </a:p>
        </p:txBody>
      </p:sp>
    </p:spTree>
    <p:extLst>
      <p:ext uri="{BB962C8B-B14F-4D97-AF65-F5344CB8AC3E}">
        <p14:creationId xmlns:p14="http://schemas.microsoft.com/office/powerpoint/2010/main" val="221136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Today,</a:t>
            </a:r>
            <a:r>
              <a:rPr lang="en-US" altLang="ko-KR" baseline="0" dirty="0"/>
              <a:t> the most of people connect to the internet with their smartphones. All of people in here also surf the internet everyday with smartphone.</a:t>
            </a:r>
          </a:p>
          <a:p>
            <a:r>
              <a:rPr lang="en-US" altLang="ko-KR" baseline="0" dirty="0"/>
              <a:t>Some people watch </a:t>
            </a:r>
            <a:r>
              <a:rPr lang="en-US" altLang="ko-KR" baseline="0" dirty="0" err="1"/>
              <a:t>Youtube</a:t>
            </a:r>
            <a:r>
              <a:rPr lang="en-US" altLang="ko-KR" baseline="0" dirty="0"/>
              <a:t>, others check their </a:t>
            </a:r>
            <a:r>
              <a:rPr lang="en-US" altLang="ko-KR" baseline="0" dirty="0" err="1"/>
              <a:t>facebook</a:t>
            </a:r>
            <a:r>
              <a:rPr lang="en-US" altLang="ko-KR" baseline="0" dirty="0"/>
              <a:t>, messengers or </a:t>
            </a:r>
            <a:r>
              <a:rPr lang="en-US" altLang="ko-KR" baseline="0" dirty="0" err="1"/>
              <a:t>kakaotalks</a:t>
            </a:r>
            <a:r>
              <a:rPr lang="en-US" altLang="ko-KR" baseline="0" dirty="0"/>
              <a:t>. Even some ones play the on-line games.</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3</a:t>
            </a:fld>
            <a:endParaRPr lang="ko-KR" altLang="en-US" dirty="0"/>
          </a:p>
        </p:txBody>
      </p:sp>
    </p:spTree>
    <p:extLst>
      <p:ext uri="{BB962C8B-B14F-4D97-AF65-F5344CB8AC3E}">
        <p14:creationId xmlns:p14="http://schemas.microsoft.com/office/powerpoint/2010/main" val="496028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30</a:t>
            </a:fld>
            <a:endParaRPr lang="ko-KR" altLang="en-US" dirty="0"/>
          </a:p>
        </p:txBody>
      </p:sp>
    </p:spTree>
    <p:extLst>
      <p:ext uri="{BB962C8B-B14F-4D97-AF65-F5344CB8AC3E}">
        <p14:creationId xmlns:p14="http://schemas.microsoft.com/office/powerpoint/2010/main" val="373258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graph which</a:t>
            </a:r>
            <a:r>
              <a:rPr lang="en-US" altLang="ko-KR" baseline="0" dirty="0"/>
              <a:t> indicates consumptions of cellular data traffic in the world.</a:t>
            </a:r>
          </a:p>
          <a:p>
            <a:r>
              <a:rPr lang="en-US" altLang="ko-KR" baseline="0" dirty="0"/>
              <a:t>As you can see, annual usages are rapidly increased.</a:t>
            </a:r>
          </a:p>
          <a:p>
            <a:r>
              <a:rPr lang="en-US" altLang="ko-KR" baseline="0" dirty="0"/>
              <a:t>In hear, CAGR means Compound Annual Growth Rate. So, every year, people use the internet about 50% more than last year with Smartphones.</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4</a:t>
            </a:fld>
            <a:endParaRPr lang="ko-KR" altLang="en-US" dirty="0"/>
          </a:p>
        </p:txBody>
      </p:sp>
    </p:spTree>
    <p:extLst>
      <p:ext uri="{BB962C8B-B14F-4D97-AF65-F5344CB8AC3E}">
        <p14:creationId xmlns:p14="http://schemas.microsoft.com/office/powerpoint/2010/main" val="315475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Let’s think about cellular network</a:t>
            </a:r>
            <a:r>
              <a:rPr lang="en-US" altLang="ko-KR" baseline="0" dirty="0"/>
              <a:t>. Who provides the cellular network services? ~~Yes, Internet Service Providers, called ISP, offer the cellular internet services. Instead of providing services, they charge the fee to subscribers.</a:t>
            </a:r>
          </a:p>
          <a:p>
            <a:r>
              <a:rPr lang="en-US" altLang="ko-KR" baseline="0" dirty="0"/>
              <a:t>In this case, It is important to evaluate exact usages for both sides.</a:t>
            </a:r>
          </a:p>
          <a:p>
            <a:r>
              <a:rPr lang="en-US" altLang="ko-KR" baseline="0" dirty="0"/>
              <a:t>Especially, for customers, they are sensitive to cellular traffic accounts. Although this mobile data </a:t>
            </a:r>
            <a:r>
              <a:rPr lang="en-US" altLang="ko-KR" baseline="0" dirty="0" smtClean="0"/>
              <a:t>price is </a:t>
            </a:r>
            <a:r>
              <a:rPr lang="en-US" altLang="ko-KR" baseline="0" dirty="0"/>
              <a:t>for 2013</a:t>
            </a:r>
            <a:r>
              <a:rPr lang="en-US" altLang="ko-KR" baseline="0" dirty="0" smtClean="0"/>
              <a:t>, but these days, data price still expensive.</a:t>
            </a:r>
          </a:p>
          <a:p>
            <a:r>
              <a:rPr lang="en-US" altLang="ko-KR" baseline="0" dirty="0" smtClean="0"/>
              <a:t>Many subscribers have a limit of their data usage. When subscriber overuse the their data exceeding limit, they should pay a lot of the cost.</a:t>
            </a:r>
          </a:p>
          <a:p>
            <a:r>
              <a:rPr lang="en-US" altLang="ko-KR" baseline="0" dirty="0" smtClean="0"/>
              <a:t>There is an example.</a:t>
            </a:r>
            <a:endParaRPr lang="en-US" altLang="ko-KR" baseline="0" dirty="0"/>
          </a:p>
          <a:p>
            <a:r>
              <a:rPr lang="en-US" altLang="ko-KR" baseline="0" dirty="0"/>
              <a:t>Therefore, Cellular Network subscribers want accurate accounting.</a:t>
            </a:r>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5</a:t>
            </a:fld>
            <a:endParaRPr lang="ko-KR" altLang="en-US" dirty="0"/>
          </a:p>
        </p:txBody>
      </p:sp>
    </p:spTree>
    <p:extLst>
      <p:ext uri="{BB962C8B-B14F-4D97-AF65-F5344CB8AC3E}">
        <p14:creationId xmlns:p14="http://schemas.microsoft.com/office/powerpoint/2010/main" val="400532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a:t>
            </a:r>
            <a:r>
              <a:rPr lang="en-US" altLang="ko-KR" baseline="0" dirty="0" smtClean="0"/>
              <a:t> slide show the cellular network overview.</a:t>
            </a:r>
          </a:p>
          <a:p>
            <a:r>
              <a:rPr lang="en-US" altLang="ko-KR" baseline="0" dirty="0" smtClean="0"/>
              <a:t>It looks quite complex, but we don’t see all elements in here.</a:t>
            </a:r>
          </a:p>
          <a:p>
            <a:r>
              <a:rPr lang="en-US" altLang="ko-KR" baseline="0" dirty="0" smtClean="0"/>
              <a:t>The main point in here is that Packet data network Gateway, P-GW</a:t>
            </a:r>
          </a:p>
          <a:p>
            <a:r>
              <a:rPr lang="en-US" altLang="ko-KR" baseline="0" dirty="0" smtClean="0"/>
              <a:t>This P-GW is connected to billing system, that is when a packet pass through the P-GW, you should pay the money for the packet.</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6</a:t>
            </a:fld>
            <a:endParaRPr lang="ko-KR" altLang="en-US" dirty="0"/>
          </a:p>
        </p:txBody>
      </p:sp>
    </p:spTree>
    <p:extLst>
      <p:ext uri="{BB962C8B-B14F-4D97-AF65-F5344CB8AC3E}">
        <p14:creationId xmlns:p14="http://schemas.microsoft.com/office/powerpoint/2010/main" val="365431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On billing system, there are two ways to charge a fee.</a:t>
            </a:r>
          </a:p>
          <a:p>
            <a:r>
              <a:rPr lang="en-US" altLang="ko-KR" baseline="0" dirty="0" smtClean="0"/>
              <a:t>One is blind policy. It accounts for every IP packet regardless of retransmission.</a:t>
            </a:r>
          </a:p>
          <a:p>
            <a:r>
              <a:rPr lang="en-US" altLang="ko-KR" baseline="0" dirty="0" smtClean="0"/>
              <a:t>But since billing system is in the middle of the path, so it doesn’t consider about a packet is transferred properly.</a:t>
            </a:r>
          </a:p>
          <a:p>
            <a:r>
              <a:rPr lang="en-US" altLang="ko-KR" dirty="0" smtClean="0"/>
              <a:t>And</a:t>
            </a:r>
            <a:r>
              <a:rPr lang="en-US" altLang="ko-KR" baseline="0" dirty="0" smtClean="0"/>
              <a:t> the other is selective policy. It does not charge for retransmission packets. But, it also has a problem. The billing system just see the sequence number of packets, so if payload is changed, ISPs doesn’t notice that.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baseline="0" dirty="0" smtClean="0"/>
              <a:t>Here, we have a single question. Most of cellular traffic is done via TCP protocol (about 95%). Then there is a question. Should ISP account for TCP retransmission?</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7</a:t>
            </a:fld>
            <a:endParaRPr lang="ko-KR" altLang="en-US" dirty="0"/>
          </a:p>
        </p:txBody>
      </p:sp>
    </p:spTree>
    <p:extLst>
      <p:ext uri="{BB962C8B-B14F-4D97-AF65-F5344CB8AC3E}">
        <p14:creationId xmlns:p14="http://schemas.microsoft.com/office/powerpoint/2010/main" val="214355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a:t>Before answering question, let me explain about TCP retransmission for short time.</a:t>
            </a:r>
          </a:p>
          <a:p>
            <a:r>
              <a:rPr lang="en-US" altLang="ko-KR" baseline="0" dirty="0"/>
              <a:t>While you access and surf the internet, you might experience a packet drop. In this case, TCP retransmit the packet to guarantees reliable data transfer.</a:t>
            </a:r>
          </a:p>
          <a:p>
            <a:r>
              <a:rPr lang="en-US" altLang="ko-KR" baseline="0" dirty="0"/>
              <a:t>The packet drops could occur when it is </a:t>
            </a:r>
            <a:r>
              <a:rPr lang="en-US" altLang="ko-KR" baseline="0" dirty="0" smtClean="0"/>
              <a:t>transferred in the path </a:t>
            </a:r>
            <a:r>
              <a:rPr lang="en-US" altLang="ko-KR" baseline="0" dirty="0"/>
              <a:t>between </a:t>
            </a:r>
            <a:r>
              <a:rPr lang="en-US" altLang="ko-KR" baseline="0" dirty="0" smtClean="0"/>
              <a:t>nodes,</a:t>
            </a:r>
          </a:p>
          <a:p>
            <a:r>
              <a:rPr lang="en-US" altLang="ko-KR" baseline="0" dirty="0" smtClean="0"/>
              <a:t>And when </a:t>
            </a:r>
            <a:r>
              <a:rPr lang="en-US" altLang="ko-KR" baseline="0" dirty="0"/>
              <a:t>huge traffics are gathered into one </a:t>
            </a:r>
            <a:r>
              <a:rPr lang="en-US" altLang="ko-KR" baseline="0" dirty="0" smtClean="0"/>
              <a:t>node, the packet drop could appear because buffer size is limited.</a:t>
            </a:r>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8</a:t>
            </a:fld>
            <a:endParaRPr lang="ko-KR" altLang="en-US" dirty="0"/>
          </a:p>
        </p:txBody>
      </p:sp>
    </p:spTree>
    <p:extLst>
      <p:ext uri="{BB962C8B-B14F-4D97-AF65-F5344CB8AC3E}">
        <p14:creationId xmlns:p14="http://schemas.microsoft.com/office/powerpoint/2010/main" val="3770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Returning</a:t>
            </a:r>
            <a:r>
              <a:rPr lang="en-US" altLang="ko-KR" baseline="0" dirty="0"/>
              <a:t> to the question. Should ISPs account for TCP retransmission?</a:t>
            </a:r>
          </a:p>
          <a:p>
            <a:r>
              <a:rPr lang="en-US" altLang="ko-KR" baseline="0" dirty="0"/>
              <a:t>For user side, the answer is no.</a:t>
            </a:r>
          </a:p>
          <a:p>
            <a:r>
              <a:rPr lang="en-US" altLang="ko-KR" baseline="0" dirty="0"/>
              <a:t>Users think that ISPs are also responsible to keep network condition being good. They would think it is a part of service which should be offered by ISPs.</a:t>
            </a:r>
          </a:p>
          <a:p>
            <a:endParaRPr lang="ko-KR" altLang="en-US" dirty="0"/>
          </a:p>
        </p:txBody>
      </p:sp>
      <p:sp>
        <p:nvSpPr>
          <p:cNvPr id="4" name="슬라이드 번호 개체 틀 3"/>
          <p:cNvSpPr>
            <a:spLocks noGrp="1"/>
          </p:cNvSpPr>
          <p:nvPr>
            <p:ph type="sldNum" sz="quarter" idx="10"/>
          </p:nvPr>
        </p:nvSpPr>
        <p:spPr/>
        <p:txBody>
          <a:bodyPr/>
          <a:lstStyle/>
          <a:p>
            <a:fld id="{841221E5-7225-48EB-A4EE-420E7BFCF705}" type="slidenum">
              <a:rPr lang="en-US" altLang="ko-KR" smtClean="0"/>
              <a:pPr/>
              <a:t>9</a:t>
            </a:fld>
            <a:endParaRPr lang="ko-KR" altLang="en-US" dirty="0"/>
          </a:p>
        </p:txBody>
      </p:sp>
    </p:spTree>
    <p:extLst>
      <p:ext uri="{BB962C8B-B14F-4D97-AF65-F5344CB8AC3E}">
        <p14:creationId xmlns:p14="http://schemas.microsoft.com/office/powerpoint/2010/main" val="325833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2428669" y="1600200"/>
            <a:ext cx="8329031" cy="2680127"/>
          </a:xfrm>
        </p:spPr>
        <p:txBody>
          <a:bodyPr rtlCol="0">
            <a:noAutofit/>
          </a:bodyPr>
          <a:lstStyle>
            <a:lvl1pPr>
              <a:defRPr sz="5400"/>
            </a:lvl1pPr>
          </a:lstStyle>
          <a:p>
            <a:pPr rtl="0"/>
            <a:r>
              <a:rPr lang="ko-KR" altLang="en-US"/>
              <a:t>마스터 제목 스타일 편집</a:t>
            </a:r>
            <a:endParaRPr lang="ko-KR" altLang="en-US" dirty="0"/>
          </a:p>
        </p:txBody>
      </p:sp>
      <p:sp>
        <p:nvSpPr>
          <p:cNvPr id="3" name="부제목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ko-KR" altLang="en-US"/>
              <a:t>클릭하여 마스터 부제목 스타일 편집</a:t>
            </a:r>
            <a:endParaRPr lang="ko-KR" altLang="en-US" dirty="0"/>
          </a:p>
        </p:txBody>
      </p:sp>
      <p:sp>
        <p:nvSpPr>
          <p:cNvPr id="4" name="날짜 개체 틀 3"/>
          <p:cNvSpPr>
            <a:spLocks noGrp="1"/>
          </p:cNvSpPr>
          <p:nvPr>
            <p:ph type="dt" sz="half" idx="10"/>
          </p:nvPr>
        </p:nvSpPr>
        <p:spPr>
          <a:xfrm>
            <a:off x="4699025" y="6356351"/>
            <a:ext cx="1260000" cy="365125"/>
          </a:xfrm>
        </p:spPr>
        <p:txBody>
          <a:bodyPr rtlCol="0"/>
          <a:lstStyle>
            <a:lvl1pPr>
              <a:defRPr>
                <a:solidFill>
                  <a:schemeClr val="tx1"/>
                </a:solidFill>
              </a:defRPr>
            </a:lvl1pPr>
          </a:lstStyle>
          <a:p>
            <a:pPr rtl="0"/>
            <a:fld id="{CCF4C6EB-8126-4DA0-99B2-8DC0B6217B4B}" type="datetime4">
              <a:rPr lang="ko-KR" altLang="en-US" smtClean="0"/>
              <a:t>2018년 10월 24일</a:t>
            </a:fld>
            <a:endParaRPr lang="ko-KR" altLang="en-US" dirty="0"/>
          </a:p>
        </p:txBody>
      </p:sp>
      <p:sp>
        <p:nvSpPr>
          <p:cNvPr id="5" name="바닥글 개체 틀 4"/>
          <p:cNvSpPr>
            <a:spLocks noGrp="1"/>
          </p:cNvSpPr>
          <p:nvPr>
            <p:ph type="ftr" sz="quarter" idx="11"/>
          </p:nvPr>
        </p:nvSpPr>
        <p:spPr>
          <a:xfrm>
            <a:off x="6114708" y="6356351"/>
            <a:ext cx="3974065" cy="365125"/>
          </a:xfrm>
        </p:spPr>
        <p:txBody>
          <a:bodyPr rtlCol="0"/>
          <a:lstStyle>
            <a:lvl1pPr>
              <a:defRPr>
                <a:solidFill>
                  <a:schemeClr val="tx1"/>
                </a:solidFill>
              </a:defRPr>
            </a:lvl1pPr>
          </a:lstStyle>
          <a:p>
            <a:pPr rtl="0"/>
            <a:r>
              <a:rPr lang="ko-KR" altLang="en-US" dirty="0"/>
              <a:t>바닥글 추가</a:t>
            </a:r>
          </a:p>
        </p:txBody>
      </p:sp>
      <p:sp>
        <p:nvSpPr>
          <p:cNvPr id="6" name="슬라이드 번호 개체 틀 5"/>
          <p:cNvSpPr>
            <a:spLocks noGrp="1"/>
          </p:cNvSpPr>
          <p:nvPr>
            <p:ph type="sldNum" sz="quarter" idx="12"/>
          </p:nvPr>
        </p:nvSpPr>
        <p:spPr>
          <a:xfrm>
            <a:off x="10285571" y="6356351"/>
            <a:ext cx="609441" cy="365125"/>
          </a:xfrm>
        </p:spPr>
        <p:txBody>
          <a:bodyPr rtlCol="0"/>
          <a:lstStyle>
            <a:lvl1pPr>
              <a:defRPr>
                <a:solidFill>
                  <a:schemeClr val="tx1"/>
                </a:solidFill>
              </a:defRPr>
            </a:lvl1pPr>
          </a:lstStyle>
          <a:p>
            <a:pPr rtl="0"/>
            <a:fld id="{7DC1BBB0-96F0-4077-A278-0F3FB5C104D3}" type="slidenum">
              <a:rPr lang="en-US" altLang="ko-KR" smtClean="0"/>
              <a:pPr/>
              <a:t>‹#›</a:t>
            </a:fld>
            <a:endParaRPr lang="ko-KR" altLang="en-US" dirty="0"/>
          </a:p>
        </p:txBody>
      </p:sp>
    </p:spTree>
    <p:extLst>
      <p:ext uri="{BB962C8B-B14F-4D97-AF65-F5344CB8AC3E}">
        <p14:creationId xmlns:p14="http://schemas.microsoft.com/office/powerpoint/2010/main" val="406247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ko-KR" altLang="en-US"/>
              <a:t>마스터 제목 스타일 편집</a:t>
            </a:r>
            <a:endParaRPr lang="ko-KR" altLang="en-US" dirty="0"/>
          </a:p>
        </p:txBody>
      </p:sp>
      <p:sp>
        <p:nvSpPr>
          <p:cNvPr id="3" name="세로 텍스트 개체 틀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ko-KR" altLang="en-US"/>
              <a:t>마스터 텍스트 스타일 편집</a:t>
            </a:r>
          </a:p>
          <a:p>
            <a:pPr lvl="1" rtl="0"/>
            <a:r>
              <a:rPr lang="ko-KR" altLang="en-US"/>
              <a:t>둘째 수준</a:t>
            </a:r>
          </a:p>
          <a:p>
            <a:pPr lvl="2" rtl="0"/>
            <a:r>
              <a:rPr lang="ko-KR" altLang="en-US"/>
              <a:t>셋째 수준</a:t>
            </a:r>
          </a:p>
          <a:p>
            <a:pPr lvl="3" rtl="0"/>
            <a:r>
              <a:rPr lang="ko-KR" altLang="en-US"/>
              <a:t>넷째 수준</a:t>
            </a:r>
          </a:p>
          <a:p>
            <a:pPr lvl="4" rtl="0"/>
            <a:r>
              <a:rPr lang="ko-KR" altLang="en-US"/>
              <a:t>다섯째 수준</a:t>
            </a:r>
            <a:endParaRPr lang="ko-KR" altLang="en-US" dirty="0"/>
          </a:p>
        </p:txBody>
      </p:sp>
      <p:sp>
        <p:nvSpPr>
          <p:cNvPr id="4" name="날짜 개체 틀 3"/>
          <p:cNvSpPr>
            <a:spLocks noGrp="1"/>
          </p:cNvSpPr>
          <p:nvPr>
            <p:ph type="dt" sz="half" idx="10"/>
          </p:nvPr>
        </p:nvSpPr>
        <p:spPr/>
        <p:txBody>
          <a:bodyPr rtlCol="0"/>
          <a:lstStyle/>
          <a:p>
            <a:pPr rtl="0"/>
            <a:fld id="{497E10F9-95CE-4524-AA96-251522961CC2}" type="datetime4">
              <a:rPr lang="ko-KR" altLang="en-US" smtClean="0"/>
              <a:t>2018년 10월 24일</a:t>
            </a:fld>
            <a:endParaRPr lang="ko-KR" altLang="en-US" dirty="0"/>
          </a:p>
        </p:txBody>
      </p:sp>
      <p:sp>
        <p:nvSpPr>
          <p:cNvPr id="5" name="바닥글 개체 틀 4"/>
          <p:cNvSpPr>
            <a:spLocks noGrp="1"/>
          </p:cNvSpPr>
          <p:nvPr>
            <p:ph type="ftr" sz="quarter" idx="11"/>
          </p:nvPr>
        </p:nvSpPr>
        <p:spPr/>
        <p:txBody>
          <a:bodyPr rtlCol="0"/>
          <a:lstStyle/>
          <a:p>
            <a:pPr rtl="0"/>
            <a:r>
              <a:rPr lang="ko-KR" altLang="en-US" dirty="0"/>
              <a:t>바닥글 추가</a:t>
            </a:r>
          </a:p>
        </p:txBody>
      </p:sp>
      <p:sp>
        <p:nvSpPr>
          <p:cNvPr id="6" name="슬라이드 번호 개체 틀 5"/>
          <p:cNvSpPr>
            <a:spLocks noGrp="1"/>
          </p:cNvSpPr>
          <p:nvPr>
            <p:ph type="sldNum" sz="quarter" idx="12"/>
          </p:nvPr>
        </p:nvSpPr>
        <p:spPr/>
        <p:txBody>
          <a:bodyPr rtlCol="0"/>
          <a:lstStyle/>
          <a:p>
            <a:pPr rtl="0"/>
            <a:fld id="{7DC1BBB0-96F0-4077-A278-0F3FB5C104D3}" type="slidenum">
              <a:rPr lang="en-US" altLang="ko-KR" smtClean="0"/>
              <a:t>‹#›</a:t>
            </a:fld>
            <a:endParaRPr lang="ko-KR" altLang="en-US" dirty="0"/>
          </a:p>
        </p:txBody>
      </p:sp>
    </p:spTree>
    <p:extLst>
      <p:ext uri="{BB962C8B-B14F-4D97-AF65-F5344CB8AC3E}">
        <p14:creationId xmlns:p14="http://schemas.microsoft.com/office/powerpoint/2010/main" val="137601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9599612" y="685800"/>
            <a:ext cx="1787526" cy="5486400"/>
          </a:xfrm>
        </p:spPr>
        <p:txBody>
          <a:bodyPr vert="eaVert" rtlCol="0"/>
          <a:lstStyle/>
          <a:p>
            <a:pPr rtl="0"/>
            <a:r>
              <a:rPr lang="ko-KR" altLang="en-US"/>
              <a:t>마스터 제목 스타일 편집</a:t>
            </a:r>
            <a:endParaRPr lang="ko-KR" altLang="en-US" dirty="0"/>
          </a:p>
        </p:txBody>
      </p:sp>
      <p:sp>
        <p:nvSpPr>
          <p:cNvPr id="3" name="세로 텍스트 개체 틀 2"/>
          <p:cNvSpPr>
            <a:spLocks noGrp="1"/>
          </p:cNvSpPr>
          <p:nvPr>
            <p:ph type="body" orient="vert" idx="1"/>
          </p:nvPr>
        </p:nvSpPr>
        <p:spPr>
          <a:xfrm>
            <a:off x="1598613" y="685800"/>
            <a:ext cx="7848599" cy="5486400"/>
          </a:xfrm>
        </p:spPr>
        <p:txBody>
          <a:bodyPr vert="eaVert" rtlCol="0"/>
          <a:lstStyle/>
          <a:p>
            <a:pPr lvl="0" rtl="0"/>
            <a:r>
              <a:rPr lang="ko-KR" altLang="en-US"/>
              <a:t>마스터 텍스트 스타일 편집</a:t>
            </a:r>
          </a:p>
          <a:p>
            <a:pPr lvl="1" rtl="0"/>
            <a:r>
              <a:rPr lang="ko-KR" altLang="en-US"/>
              <a:t>둘째 수준</a:t>
            </a:r>
          </a:p>
          <a:p>
            <a:pPr lvl="2" rtl="0"/>
            <a:r>
              <a:rPr lang="ko-KR" altLang="en-US"/>
              <a:t>셋째 수준</a:t>
            </a:r>
          </a:p>
          <a:p>
            <a:pPr lvl="3" rtl="0"/>
            <a:r>
              <a:rPr lang="ko-KR" altLang="en-US"/>
              <a:t>넷째 수준</a:t>
            </a:r>
          </a:p>
          <a:p>
            <a:pPr lvl="4" rtl="0"/>
            <a:r>
              <a:rPr lang="ko-KR" altLang="en-US"/>
              <a:t>다섯째 수준</a:t>
            </a:r>
            <a:endParaRPr lang="ko-KR" altLang="en-US" dirty="0"/>
          </a:p>
        </p:txBody>
      </p:sp>
      <p:sp>
        <p:nvSpPr>
          <p:cNvPr id="4" name="날짜 개체 틀 3"/>
          <p:cNvSpPr>
            <a:spLocks noGrp="1"/>
          </p:cNvSpPr>
          <p:nvPr>
            <p:ph type="dt" sz="half" idx="10"/>
          </p:nvPr>
        </p:nvSpPr>
        <p:spPr/>
        <p:txBody>
          <a:bodyPr rtlCol="0"/>
          <a:lstStyle/>
          <a:p>
            <a:pPr rtl="0"/>
            <a:fld id="{D5F24E6E-E8C7-4DA0-BF7E-E7F9A058E454}" type="datetime4">
              <a:rPr lang="ko-KR" altLang="en-US" smtClean="0"/>
              <a:t>2018년 10월 24일</a:t>
            </a:fld>
            <a:endParaRPr lang="ko-KR" altLang="en-US" dirty="0"/>
          </a:p>
        </p:txBody>
      </p:sp>
      <p:sp>
        <p:nvSpPr>
          <p:cNvPr id="5" name="바닥글 개체 틀 4"/>
          <p:cNvSpPr>
            <a:spLocks noGrp="1"/>
          </p:cNvSpPr>
          <p:nvPr>
            <p:ph type="ftr" sz="quarter" idx="11"/>
          </p:nvPr>
        </p:nvSpPr>
        <p:spPr/>
        <p:txBody>
          <a:bodyPr rtlCol="0"/>
          <a:lstStyle/>
          <a:p>
            <a:pPr rtl="0"/>
            <a:r>
              <a:rPr lang="ko-KR" altLang="en-US" dirty="0"/>
              <a:t>바닥글 추가</a:t>
            </a:r>
          </a:p>
        </p:txBody>
      </p:sp>
      <p:sp>
        <p:nvSpPr>
          <p:cNvPr id="6" name="슬라이드 번호 개체 틀 5"/>
          <p:cNvSpPr>
            <a:spLocks noGrp="1"/>
          </p:cNvSpPr>
          <p:nvPr>
            <p:ph type="sldNum" sz="quarter" idx="12"/>
          </p:nvPr>
        </p:nvSpPr>
        <p:spPr/>
        <p:txBody>
          <a:bodyPr rtlCol="0"/>
          <a:lstStyle/>
          <a:p>
            <a:pPr rtl="0"/>
            <a:fld id="{7DC1BBB0-96F0-4077-A278-0F3FB5C104D3}" type="slidenum">
              <a:rPr lang="en-US" altLang="ko-KR" smtClean="0"/>
              <a:t>‹#›</a:t>
            </a:fld>
            <a:endParaRPr lang="ko-KR" altLang="en-US" dirty="0"/>
          </a:p>
        </p:txBody>
      </p:sp>
    </p:spTree>
    <p:extLst>
      <p:ext uri="{BB962C8B-B14F-4D97-AF65-F5344CB8AC3E}">
        <p14:creationId xmlns:p14="http://schemas.microsoft.com/office/powerpoint/2010/main" val="141501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ko-KR" altLang="en-US"/>
              <a:t>마스터 제목 스타일 편집</a:t>
            </a:r>
            <a:endParaRPr lang="ko-KR" altLang="en-US" dirty="0"/>
          </a:p>
        </p:txBody>
      </p:sp>
      <p:sp>
        <p:nvSpPr>
          <p:cNvPr id="3" name="내용 개체 틀 2"/>
          <p:cNvSpPr>
            <a:spLocks noGrp="1"/>
          </p:cNvSpPr>
          <p:nvPr>
            <p:ph idx="1"/>
          </p:nvPr>
        </p:nvSpPr>
        <p:spPr/>
        <p:txBody>
          <a:bodyPr rtlCol="0"/>
          <a:lstStyle>
            <a:lvl5pPr>
              <a:defRPr/>
            </a:lvl5pPr>
            <a:lvl6pPr>
              <a:defRPr/>
            </a:lvl6pPr>
            <a:lvl7pPr>
              <a:defRPr/>
            </a:lvl7pPr>
            <a:lvl8pPr>
              <a:defRPr/>
            </a:lvl8pPr>
            <a:lvl9pPr>
              <a:defRPr/>
            </a:lvl9pPr>
          </a:lstStyle>
          <a:p>
            <a:pPr lvl="0" rtl="0"/>
            <a:r>
              <a:rPr lang="ko-KR" altLang="en-US"/>
              <a:t>마스터 텍스트 스타일 편집</a:t>
            </a:r>
          </a:p>
          <a:p>
            <a:pPr lvl="1" rtl="0"/>
            <a:r>
              <a:rPr lang="ko-KR" altLang="en-US"/>
              <a:t>둘째 수준</a:t>
            </a:r>
          </a:p>
          <a:p>
            <a:pPr lvl="2" rtl="0"/>
            <a:r>
              <a:rPr lang="ko-KR" altLang="en-US"/>
              <a:t>셋째 수준</a:t>
            </a:r>
          </a:p>
          <a:p>
            <a:pPr lvl="3" rtl="0"/>
            <a:r>
              <a:rPr lang="ko-KR" altLang="en-US"/>
              <a:t>넷째 수준</a:t>
            </a:r>
          </a:p>
          <a:p>
            <a:pPr lvl="4" rtl="0"/>
            <a:r>
              <a:rPr lang="ko-KR" altLang="en-US"/>
              <a:t>다섯째 수준</a:t>
            </a:r>
            <a:endParaRPr lang="ko-KR" altLang="en-US" dirty="0"/>
          </a:p>
        </p:txBody>
      </p:sp>
      <p:sp>
        <p:nvSpPr>
          <p:cNvPr id="4" name="날짜 개체 틀 3"/>
          <p:cNvSpPr>
            <a:spLocks noGrp="1"/>
          </p:cNvSpPr>
          <p:nvPr>
            <p:ph type="dt" sz="half" idx="10"/>
          </p:nvPr>
        </p:nvSpPr>
        <p:spPr/>
        <p:txBody>
          <a:bodyPr rtlCol="0"/>
          <a:lstStyle/>
          <a:p>
            <a:pPr rtl="0"/>
            <a:fld id="{FF4DA123-42DE-4E33-93D0-AAF4A94F860F}" type="datetime4">
              <a:rPr lang="ko-KR" altLang="en-US" smtClean="0"/>
              <a:t>2018년 10월 24일</a:t>
            </a:fld>
            <a:endParaRPr lang="ko-KR" altLang="en-US" dirty="0"/>
          </a:p>
        </p:txBody>
      </p:sp>
      <p:sp>
        <p:nvSpPr>
          <p:cNvPr id="5" name="바닥글 개체 틀 4"/>
          <p:cNvSpPr>
            <a:spLocks noGrp="1"/>
          </p:cNvSpPr>
          <p:nvPr>
            <p:ph type="ftr" sz="quarter" idx="11"/>
          </p:nvPr>
        </p:nvSpPr>
        <p:spPr/>
        <p:txBody>
          <a:bodyPr rtlCol="0"/>
          <a:lstStyle/>
          <a:p>
            <a:pPr rtl="0"/>
            <a:r>
              <a:rPr lang="ko-KR" altLang="en-US" dirty="0"/>
              <a:t>바닥글 추가</a:t>
            </a:r>
          </a:p>
        </p:txBody>
      </p:sp>
      <p:sp>
        <p:nvSpPr>
          <p:cNvPr id="6" name="슬라이드 번호 개체 틀 5"/>
          <p:cNvSpPr>
            <a:spLocks noGrp="1"/>
          </p:cNvSpPr>
          <p:nvPr>
            <p:ph type="sldNum" sz="quarter" idx="12"/>
          </p:nvPr>
        </p:nvSpPr>
        <p:spPr/>
        <p:txBody>
          <a:bodyPr rtlCol="0"/>
          <a:lstStyle/>
          <a:p>
            <a:pPr rtl="0"/>
            <a:fld id="{7DC1BBB0-96F0-4077-A278-0F3FB5C104D3}" type="slidenum">
              <a:rPr lang="en-US" altLang="ko-KR" smtClean="0"/>
              <a:t>‹#›</a:t>
            </a:fld>
            <a:endParaRPr lang="ko-KR" altLang="en-US" dirty="0"/>
          </a:p>
        </p:txBody>
      </p:sp>
    </p:spTree>
    <p:extLst>
      <p:ext uri="{BB962C8B-B14F-4D97-AF65-F5344CB8AC3E}">
        <p14:creationId xmlns:p14="http://schemas.microsoft.com/office/powerpoint/2010/main" val="155076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1598613" y="1600201"/>
            <a:ext cx="8283272" cy="2654064"/>
          </a:xfrm>
        </p:spPr>
        <p:txBody>
          <a:bodyPr rtlCol="0" anchor="b">
            <a:normAutofit/>
            <a:scene3d>
              <a:camera prst="orthographicFront"/>
              <a:lightRig rig="threePt" dir="t"/>
            </a:scene3d>
            <a:sp3d extrusionH="57150">
              <a:bevelT w="38100" h="38100"/>
            </a:sp3d>
          </a:bodyPr>
          <a:lstStyle>
            <a:lvl1pPr algn="l">
              <a:defRPr sz="5400" b="1" cap="none" spc="0" baseline="0">
                <a:ln w="22225">
                  <a:solidFill>
                    <a:schemeClr val="tx2"/>
                  </a:solidFill>
                  <a:prstDash val="solid"/>
                </a:ln>
                <a:solidFill>
                  <a:schemeClr val="tx2"/>
                </a:solidFill>
                <a:effectLst/>
              </a:defRPr>
            </a:lvl1pPr>
          </a:lstStyle>
          <a:p>
            <a:pPr rtl="0"/>
            <a:r>
              <a:rPr lang="ko-KR" altLang="en-US"/>
              <a:t>마스터 제목 스타일 편집</a:t>
            </a:r>
            <a:endParaRPr lang="ko-KR" altLang="en-US" dirty="0"/>
          </a:p>
        </p:txBody>
      </p:sp>
      <p:sp>
        <p:nvSpPr>
          <p:cNvPr id="3" name="텍스트 개체 틀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ko-KR" altLang="en-US"/>
              <a:t>마스터 텍스트 스타일 편집</a:t>
            </a:r>
          </a:p>
        </p:txBody>
      </p:sp>
      <p:sp>
        <p:nvSpPr>
          <p:cNvPr id="4" name="날짜 개체 틀 3"/>
          <p:cNvSpPr>
            <a:spLocks noGrp="1"/>
          </p:cNvSpPr>
          <p:nvPr>
            <p:ph type="dt" sz="half" idx="10"/>
          </p:nvPr>
        </p:nvSpPr>
        <p:spPr/>
        <p:txBody>
          <a:bodyPr rtlCol="0"/>
          <a:lstStyle>
            <a:lvl1pPr>
              <a:defRPr>
                <a:solidFill>
                  <a:schemeClr val="tx1"/>
                </a:solidFill>
              </a:defRPr>
            </a:lvl1pPr>
          </a:lstStyle>
          <a:p>
            <a:pPr rtl="0"/>
            <a:fld id="{009055B3-FDD4-4F33-AB55-D2D0899A81F3}" type="datetime4">
              <a:rPr lang="ko-KR" altLang="en-US" smtClean="0"/>
              <a:t>2018년 10월 24일</a:t>
            </a:fld>
            <a:endParaRPr lang="ko-KR" altLang="en-US" dirty="0"/>
          </a:p>
        </p:txBody>
      </p:sp>
      <p:sp>
        <p:nvSpPr>
          <p:cNvPr id="5" name="바닥글 개체 틀 4"/>
          <p:cNvSpPr>
            <a:spLocks noGrp="1"/>
          </p:cNvSpPr>
          <p:nvPr>
            <p:ph type="ftr" sz="quarter" idx="11"/>
          </p:nvPr>
        </p:nvSpPr>
        <p:spPr/>
        <p:txBody>
          <a:bodyPr rtlCol="0"/>
          <a:lstStyle>
            <a:lvl1pPr>
              <a:defRPr>
                <a:solidFill>
                  <a:schemeClr val="tx1"/>
                </a:solidFill>
              </a:defRPr>
            </a:lvl1pPr>
          </a:lstStyle>
          <a:p>
            <a:pPr rtl="0"/>
            <a:r>
              <a:rPr lang="ko-KR" altLang="en-US" dirty="0"/>
              <a:t>바닥글 추가</a:t>
            </a:r>
          </a:p>
        </p:txBody>
      </p:sp>
      <p:sp>
        <p:nvSpPr>
          <p:cNvPr id="6" name="슬라이드 번호 개체 틀 5"/>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en-US" altLang="ko-KR" smtClean="0"/>
              <a:pPr/>
              <a:t>‹#›</a:t>
            </a:fld>
            <a:endParaRPr lang="ko-KR" altLang="en-US" dirty="0"/>
          </a:p>
        </p:txBody>
      </p:sp>
    </p:spTree>
    <p:extLst>
      <p:ext uri="{BB962C8B-B14F-4D97-AF65-F5344CB8AC3E}">
        <p14:creationId xmlns:p14="http://schemas.microsoft.com/office/powerpoint/2010/main" val="1972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ko-KR" altLang="en-US"/>
              <a:t>마스터 제목 스타일 편집</a:t>
            </a:r>
            <a:endParaRPr lang="ko-KR" altLang="en-US" dirty="0"/>
          </a:p>
        </p:txBody>
      </p:sp>
      <p:sp>
        <p:nvSpPr>
          <p:cNvPr id="4" name="내용 개체 틀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ko-KR" altLang="en-US"/>
              <a:t>마스터 텍스트 스타일 편집</a:t>
            </a:r>
          </a:p>
          <a:p>
            <a:pPr lvl="1" rtl="0"/>
            <a:r>
              <a:rPr lang="ko-KR" altLang="en-US"/>
              <a:t>둘째 수준</a:t>
            </a:r>
          </a:p>
          <a:p>
            <a:pPr lvl="2" rtl="0"/>
            <a:r>
              <a:rPr lang="ko-KR" altLang="en-US"/>
              <a:t>셋째 수준</a:t>
            </a:r>
          </a:p>
          <a:p>
            <a:pPr lvl="3" rtl="0"/>
            <a:r>
              <a:rPr lang="ko-KR" altLang="en-US"/>
              <a:t>넷째 수준</a:t>
            </a:r>
          </a:p>
          <a:p>
            <a:pPr lvl="4" rtl="0"/>
            <a:r>
              <a:rPr lang="ko-KR" altLang="en-US"/>
              <a:t>다섯째 수준</a:t>
            </a:r>
            <a:endParaRPr lang="ko-KR" altLang="en-US" dirty="0"/>
          </a:p>
        </p:txBody>
      </p:sp>
      <p:sp>
        <p:nvSpPr>
          <p:cNvPr id="3" name="내용 개체 틀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ko-KR" altLang="en-US"/>
              <a:t>마스터 텍스트 스타일 편집</a:t>
            </a:r>
          </a:p>
          <a:p>
            <a:pPr lvl="1" rtl="0"/>
            <a:r>
              <a:rPr lang="ko-KR" altLang="en-US"/>
              <a:t>둘째 수준</a:t>
            </a:r>
          </a:p>
          <a:p>
            <a:pPr lvl="2" rtl="0"/>
            <a:r>
              <a:rPr lang="ko-KR" altLang="en-US"/>
              <a:t>셋째 수준</a:t>
            </a:r>
          </a:p>
          <a:p>
            <a:pPr lvl="3" rtl="0"/>
            <a:r>
              <a:rPr lang="ko-KR" altLang="en-US"/>
              <a:t>넷째 수준</a:t>
            </a:r>
          </a:p>
          <a:p>
            <a:pPr lvl="4" rtl="0"/>
            <a:r>
              <a:rPr lang="ko-KR" altLang="en-US"/>
              <a:t>다섯째 수준</a:t>
            </a:r>
            <a:endParaRPr lang="ko-KR" altLang="en-US" dirty="0"/>
          </a:p>
        </p:txBody>
      </p:sp>
      <p:sp>
        <p:nvSpPr>
          <p:cNvPr id="5" name="날짜 개체 틀 4"/>
          <p:cNvSpPr>
            <a:spLocks noGrp="1"/>
          </p:cNvSpPr>
          <p:nvPr>
            <p:ph type="dt" sz="half" idx="10"/>
          </p:nvPr>
        </p:nvSpPr>
        <p:spPr/>
        <p:txBody>
          <a:bodyPr rtlCol="0"/>
          <a:lstStyle/>
          <a:p>
            <a:pPr rtl="0"/>
            <a:fld id="{F9988DFD-D383-4A4F-9D54-57630E6EC51C}" type="datetime4">
              <a:rPr lang="ko-KR" altLang="en-US" smtClean="0"/>
              <a:t>2018년 10월 24일</a:t>
            </a:fld>
            <a:endParaRPr lang="ko-KR" altLang="en-US" dirty="0"/>
          </a:p>
        </p:txBody>
      </p:sp>
      <p:sp>
        <p:nvSpPr>
          <p:cNvPr id="6" name="바닥글 개체 틀 5"/>
          <p:cNvSpPr>
            <a:spLocks noGrp="1"/>
          </p:cNvSpPr>
          <p:nvPr>
            <p:ph type="ftr" sz="quarter" idx="11"/>
          </p:nvPr>
        </p:nvSpPr>
        <p:spPr/>
        <p:txBody>
          <a:bodyPr rtlCol="0"/>
          <a:lstStyle/>
          <a:p>
            <a:pPr rtl="0"/>
            <a:r>
              <a:rPr lang="ko-KR" altLang="en-US" dirty="0"/>
              <a:t>바닥글 추가</a:t>
            </a:r>
          </a:p>
        </p:txBody>
      </p:sp>
      <p:sp>
        <p:nvSpPr>
          <p:cNvPr id="7" name="슬라이드 번호 개체 틀 6"/>
          <p:cNvSpPr>
            <a:spLocks noGrp="1"/>
          </p:cNvSpPr>
          <p:nvPr>
            <p:ph type="sldNum" sz="quarter" idx="12"/>
          </p:nvPr>
        </p:nvSpPr>
        <p:spPr/>
        <p:txBody>
          <a:bodyPr rtlCol="0"/>
          <a:lstStyle/>
          <a:p>
            <a:pPr rtl="0"/>
            <a:fld id="{7DC1BBB0-96F0-4077-A278-0F3FB5C104D3}" type="slidenum">
              <a:rPr lang="en-US" altLang="ko-KR" smtClean="0"/>
              <a:t>‹#›</a:t>
            </a:fld>
            <a:endParaRPr lang="ko-KR" altLang="en-US" dirty="0"/>
          </a:p>
        </p:txBody>
      </p:sp>
    </p:spTree>
    <p:extLst>
      <p:ext uri="{BB962C8B-B14F-4D97-AF65-F5344CB8AC3E}">
        <p14:creationId xmlns:p14="http://schemas.microsoft.com/office/powerpoint/2010/main" val="15328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1593436" y="177800"/>
            <a:ext cx="9782801" cy="1239837"/>
          </a:xfrm>
        </p:spPr>
        <p:txBody>
          <a:bodyPr rtlCol="0"/>
          <a:lstStyle>
            <a:lvl1pPr>
              <a:defRPr/>
            </a:lvl1pPr>
          </a:lstStyle>
          <a:p>
            <a:pPr rtl="0"/>
            <a:r>
              <a:rPr lang="ko-KR" altLang="en-US"/>
              <a:t>마스터 제목 스타일 편집</a:t>
            </a:r>
            <a:endParaRPr lang="ko-KR" altLang="en-US" dirty="0"/>
          </a:p>
        </p:txBody>
      </p:sp>
      <p:sp>
        <p:nvSpPr>
          <p:cNvPr id="3" name="텍스트 개체 틀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KR" altLang="en-US"/>
              <a:t>마스터 텍스트 스타일 편집</a:t>
            </a:r>
          </a:p>
        </p:txBody>
      </p:sp>
      <p:sp>
        <p:nvSpPr>
          <p:cNvPr id="4" name="내용 개체 틀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ko-KR" altLang="en-US"/>
              <a:t>마스터 텍스트 스타일 편집</a:t>
            </a:r>
          </a:p>
          <a:p>
            <a:pPr lvl="1" rtl="0"/>
            <a:r>
              <a:rPr lang="ko-KR" altLang="en-US"/>
              <a:t>둘째 수준</a:t>
            </a:r>
          </a:p>
          <a:p>
            <a:pPr lvl="2" rtl="0"/>
            <a:r>
              <a:rPr lang="ko-KR" altLang="en-US"/>
              <a:t>셋째 수준</a:t>
            </a:r>
          </a:p>
          <a:p>
            <a:pPr lvl="3" rtl="0"/>
            <a:r>
              <a:rPr lang="ko-KR" altLang="en-US"/>
              <a:t>넷째 수준</a:t>
            </a:r>
          </a:p>
          <a:p>
            <a:pPr lvl="4" rtl="0"/>
            <a:r>
              <a:rPr lang="ko-KR" altLang="en-US"/>
              <a:t>다섯째 수준</a:t>
            </a:r>
            <a:endParaRPr lang="ko-KR" altLang="en-US" dirty="0"/>
          </a:p>
        </p:txBody>
      </p:sp>
      <p:sp>
        <p:nvSpPr>
          <p:cNvPr id="5" name="텍스트 개체 틀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KR" altLang="en-US"/>
              <a:t>마스터 텍스트 스타일 편집</a:t>
            </a:r>
          </a:p>
        </p:txBody>
      </p:sp>
      <p:sp>
        <p:nvSpPr>
          <p:cNvPr id="6" name="내용 개체 틀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ko-KR" altLang="en-US"/>
              <a:t>마스터 텍스트 스타일 편집</a:t>
            </a:r>
          </a:p>
          <a:p>
            <a:pPr lvl="1" rtl="0"/>
            <a:r>
              <a:rPr lang="ko-KR" altLang="en-US"/>
              <a:t>둘째 수준</a:t>
            </a:r>
          </a:p>
          <a:p>
            <a:pPr lvl="2" rtl="0"/>
            <a:r>
              <a:rPr lang="ko-KR" altLang="en-US"/>
              <a:t>셋째 수준</a:t>
            </a:r>
          </a:p>
          <a:p>
            <a:pPr lvl="3" rtl="0"/>
            <a:r>
              <a:rPr lang="ko-KR" altLang="en-US"/>
              <a:t>넷째 수준</a:t>
            </a:r>
          </a:p>
          <a:p>
            <a:pPr lvl="4" rtl="0"/>
            <a:r>
              <a:rPr lang="ko-KR" altLang="en-US"/>
              <a:t>다섯째 수준</a:t>
            </a:r>
            <a:endParaRPr lang="ko-KR" altLang="en-US" dirty="0"/>
          </a:p>
        </p:txBody>
      </p:sp>
      <p:sp>
        <p:nvSpPr>
          <p:cNvPr id="7" name="날짜 개체 틀 6"/>
          <p:cNvSpPr>
            <a:spLocks noGrp="1"/>
          </p:cNvSpPr>
          <p:nvPr>
            <p:ph type="dt" sz="half" idx="10"/>
          </p:nvPr>
        </p:nvSpPr>
        <p:spPr/>
        <p:txBody>
          <a:bodyPr rtlCol="0"/>
          <a:lstStyle/>
          <a:p>
            <a:pPr rtl="0"/>
            <a:fld id="{8E7C19DD-2328-464E-9F65-A09A73E3C126}" type="datetime4">
              <a:rPr lang="ko-KR" altLang="en-US" smtClean="0"/>
              <a:t>2018년 10월 24일</a:t>
            </a:fld>
            <a:endParaRPr lang="ko-KR" altLang="en-US" dirty="0"/>
          </a:p>
        </p:txBody>
      </p:sp>
      <p:sp>
        <p:nvSpPr>
          <p:cNvPr id="8" name="바닥글 개체 틀 7"/>
          <p:cNvSpPr>
            <a:spLocks noGrp="1"/>
          </p:cNvSpPr>
          <p:nvPr>
            <p:ph type="ftr" sz="quarter" idx="11"/>
          </p:nvPr>
        </p:nvSpPr>
        <p:spPr/>
        <p:txBody>
          <a:bodyPr rtlCol="0"/>
          <a:lstStyle/>
          <a:p>
            <a:pPr rtl="0"/>
            <a:r>
              <a:rPr lang="ko-KR" altLang="en-US" dirty="0"/>
              <a:t>바닥글 추가</a:t>
            </a:r>
          </a:p>
        </p:txBody>
      </p:sp>
      <p:sp>
        <p:nvSpPr>
          <p:cNvPr id="9" name="슬라이드 번호 개체 틀 8"/>
          <p:cNvSpPr>
            <a:spLocks noGrp="1"/>
          </p:cNvSpPr>
          <p:nvPr>
            <p:ph type="sldNum" sz="quarter" idx="12"/>
          </p:nvPr>
        </p:nvSpPr>
        <p:spPr/>
        <p:txBody>
          <a:bodyPr rtlCol="0"/>
          <a:lstStyle/>
          <a:p>
            <a:pPr rtl="0"/>
            <a:fld id="{7DC1BBB0-96F0-4077-A278-0F3FB5C104D3}" type="slidenum">
              <a:rPr lang="en-US" altLang="ko-KR" smtClean="0"/>
              <a:t>‹#›</a:t>
            </a:fld>
            <a:endParaRPr lang="ko-KR" altLang="en-US" dirty="0"/>
          </a:p>
        </p:txBody>
      </p:sp>
    </p:spTree>
    <p:extLst>
      <p:ext uri="{BB962C8B-B14F-4D97-AF65-F5344CB8AC3E}">
        <p14:creationId xmlns:p14="http://schemas.microsoft.com/office/powerpoint/2010/main" val="13199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ko-KR" altLang="en-US"/>
              <a:t>마스터 제목 스타일 편집</a:t>
            </a:r>
            <a:endParaRPr lang="ko-KR" altLang="en-US" dirty="0"/>
          </a:p>
        </p:txBody>
      </p:sp>
      <p:sp>
        <p:nvSpPr>
          <p:cNvPr id="3" name="날짜 개체 틀 2"/>
          <p:cNvSpPr>
            <a:spLocks noGrp="1"/>
          </p:cNvSpPr>
          <p:nvPr>
            <p:ph type="dt" sz="half" idx="10"/>
          </p:nvPr>
        </p:nvSpPr>
        <p:spPr/>
        <p:txBody>
          <a:bodyPr rtlCol="0"/>
          <a:lstStyle/>
          <a:p>
            <a:pPr rtl="0"/>
            <a:fld id="{BDC5AB2D-8D19-436C-95EB-D4769675B2D4}" type="datetime4">
              <a:rPr lang="ko-KR" altLang="en-US" smtClean="0"/>
              <a:t>2018년 10월 24일</a:t>
            </a:fld>
            <a:endParaRPr lang="ko-KR" altLang="en-US" dirty="0"/>
          </a:p>
        </p:txBody>
      </p:sp>
      <p:sp>
        <p:nvSpPr>
          <p:cNvPr id="4" name="바닥글 개체 틀 3"/>
          <p:cNvSpPr>
            <a:spLocks noGrp="1"/>
          </p:cNvSpPr>
          <p:nvPr>
            <p:ph type="ftr" sz="quarter" idx="11"/>
          </p:nvPr>
        </p:nvSpPr>
        <p:spPr/>
        <p:txBody>
          <a:bodyPr rtlCol="0"/>
          <a:lstStyle/>
          <a:p>
            <a:pPr rtl="0"/>
            <a:r>
              <a:rPr lang="ko-KR" altLang="en-US" dirty="0"/>
              <a:t>바닥글 추가</a:t>
            </a:r>
          </a:p>
        </p:txBody>
      </p:sp>
      <p:sp>
        <p:nvSpPr>
          <p:cNvPr id="5" name="슬라이드 번호 개체 틀 4"/>
          <p:cNvSpPr>
            <a:spLocks noGrp="1"/>
          </p:cNvSpPr>
          <p:nvPr>
            <p:ph type="sldNum" sz="quarter" idx="12"/>
          </p:nvPr>
        </p:nvSpPr>
        <p:spPr/>
        <p:txBody>
          <a:bodyPr rtlCol="0"/>
          <a:lstStyle/>
          <a:p>
            <a:pPr rtl="0"/>
            <a:fld id="{7DC1BBB0-96F0-4077-A278-0F3FB5C104D3}" type="slidenum">
              <a:rPr lang="en-US" altLang="ko-KR" smtClean="0"/>
              <a:t>‹#›</a:t>
            </a:fld>
            <a:endParaRPr lang="ko-KR" altLang="en-US" dirty="0"/>
          </a:p>
        </p:txBody>
      </p:sp>
    </p:spTree>
    <p:extLst>
      <p:ext uri="{BB962C8B-B14F-4D97-AF65-F5344CB8AC3E}">
        <p14:creationId xmlns:p14="http://schemas.microsoft.com/office/powerpoint/2010/main" val="253833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비어 있음">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rtlCol="0"/>
          <a:lstStyle>
            <a:lvl1pPr>
              <a:defRPr>
                <a:solidFill>
                  <a:schemeClr val="tx1"/>
                </a:solidFill>
              </a:defRPr>
            </a:lvl1pPr>
          </a:lstStyle>
          <a:p>
            <a:pPr rtl="0"/>
            <a:fld id="{D833875E-4FA0-44EB-B021-FA5626385FF2}" type="datetime4">
              <a:rPr lang="ko-KR" altLang="en-US" smtClean="0"/>
              <a:t>2018년 10월 24일</a:t>
            </a:fld>
            <a:endParaRPr lang="ko-KR" altLang="en-US" dirty="0"/>
          </a:p>
        </p:txBody>
      </p:sp>
      <p:sp>
        <p:nvSpPr>
          <p:cNvPr id="3" name="바닥글 개체 틀 2"/>
          <p:cNvSpPr>
            <a:spLocks noGrp="1"/>
          </p:cNvSpPr>
          <p:nvPr>
            <p:ph type="ftr" sz="quarter" idx="11"/>
          </p:nvPr>
        </p:nvSpPr>
        <p:spPr/>
        <p:txBody>
          <a:bodyPr rtlCol="0"/>
          <a:lstStyle>
            <a:lvl1pPr>
              <a:defRPr>
                <a:solidFill>
                  <a:schemeClr val="tx1"/>
                </a:solidFill>
              </a:defRPr>
            </a:lvl1pPr>
          </a:lstStyle>
          <a:p>
            <a:pPr rtl="0"/>
            <a:r>
              <a:rPr lang="ko-KR" altLang="en-US" dirty="0"/>
              <a:t>바닥글 추가</a:t>
            </a:r>
          </a:p>
        </p:txBody>
      </p:sp>
      <p:sp>
        <p:nvSpPr>
          <p:cNvPr id="4" name="슬라이드 번호 개체 틀 3"/>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en-US" altLang="ko-KR" smtClean="0"/>
              <a:pPr/>
              <a:t>‹#›</a:t>
            </a:fld>
            <a:endParaRPr lang="ko-KR" altLang="en-US" dirty="0"/>
          </a:p>
        </p:txBody>
      </p:sp>
    </p:spTree>
    <p:extLst>
      <p:ext uri="{BB962C8B-B14F-4D97-AF65-F5344CB8AC3E}">
        <p14:creationId xmlns:p14="http://schemas.microsoft.com/office/powerpoint/2010/main" val="13044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bwMode="white">
          <a:xfrm>
            <a:off x="1767358" y="381000"/>
            <a:ext cx="3293422" cy="1371600"/>
          </a:xfrm>
        </p:spPr>
        <p:txBody>
          <a:bodyPr rtlCol="0" anchor="b">
            <a:normAutofit/>
          </a:bodyPr>
          <a:lstStyle>
            <a:lvl1pPr algn="l">
              <a:defRPr sz="2800" b="1" cap="all" baseline="0">
                <a:solidFill>
                  <a:schemeClr val="tx2"/>
                </a:solidFill>
              </a:defRPr>
            </a:lvl1pPr>
          </a:lstStyle>
          <a:p>
            <a:pPr rtl="0"/>
            <a:r>
              <a:rPr lang="ko-KR" altLang="en-US"/>
              <a:t>마스터 제목 스타일 편집</a:t>
            </a:r>
            <a:endParaRPr lang="ko-KR" altLang="en-US" dirty="0"/>
          </a:p>
        </p:txBody>
      </p:sp>
      <p:sp>
        <p:nvSpPr>
          <p:cNvPr id="3" name="내용 개체 틀 2"/>
          <p:cNvSpPr>
            <a:spLocks noGrp="1"/>
          </p:cNvSpPr>
          <p:nvPr>
            <p:ph idx="1"/>
          </p:nvPr>
        </p:nvSpPr>
        <p:spPr>
          <a:xfrm>
            <a:off x="5332411" y="482600"/>
            <a:ext cx="6043825"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ko-KR" altLang="en-US"/>
              <a:t>마스터 텍스트 스타일 편집</a:t>
            </a:r>
          </a:p>
          <a:p>
            <a:pPr lvl="1" rtl="0"/>
            <a:r>
              <a:rPr lang="ko-KR" altLang="en-US"/>
              <a:t>둘째 수준</a:t>
            </a:r>
          </a:p>
          <a:p>
            <a:pPr lvl="2" rtl="0"/>
            <a:r>
              <a:rPr lang="ko-KR" altLang="en-US"/>
              <a:t>셋째 수준</a:t>
            </a:r>
          </a:p>
          <a:p>
            <a:pPr lvl="3" rtl="0"/>
            <a:r>
              <a:rPr lang="ko-KR" altLang="en-US"/>
              <a:t>넷째 수준</a:t>
            </a:r>
          </a:p>
          <a:p>
            <a:pPr lvl="4" rtl="0"/>
            <a:r>
              <a:rPr lang="ko-KR" altLang="en-US"/>
              <a:t>다섯째 수준</a:t>
            </a:r>
            <a:endParaRPr lang="ko-KR" altLang="en-US" dirty="0"/>
          </a:p>
        </p:txBody>
      </p:sp>
      <p:sp>
        <p:nvSpPr>
          <p:cNvPr id="4" name="텍스트 개체 틀 3"/>
          <p:cNvSpPr>
            <a:spLocks noGrp="1"/>
          </p:cNvSpPr>
          <p:nvPr>
            <p:ph type="body" sz="half" idx="2"/>
          </p:nvPr>
        </p:nvSpPr>
        <p:spPr bwMode="white">
          <a:xfrm>
            <a:off x="1767358"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ko-KR" altLang="en-US"/>
              <a:t>마스터 텍스트 스타일 편집</a:t>
            </a:r>
          </a:p>
        </p:txBody>
      </p:sp>
      <p:sp>
        <p:nvSpPr>
          <p:cNvPr id="5" name="날짜 개체 틀 4"/>
          <p:cNvSpPr>
            <a:spLocks noGrp="1"/>
          </p:cNvSpPr>
          <p:nvPr>
            <p:ph type="dt" sz="half" idx="10"/>
          </p:nvPr>
        </p:nvSpPr>
        <p:spPr/>
        <p:txBody>
          <a:bodyPr rtlCol="0"/>
          <a:lstStyle/>
          <a:p>
            <a:pPr rtl="0"/>
            <a:fld id="{F1DBFC38-B305-4756-90A7-D04ACFBE4CAB}" type="datetime4">
              <a:rPr lang="ko-KR" altLang="en-US" smtClean="0"/>
              <a:t>2018년 10월 24일</a:t>
            </a:fld>
            <a:endParaRPr lang="ko-KR" altLang="en-US" dirty="0"/>
          </a:p>
        </p:txBody>
      </p:sp>
      <p:sp>
        <p:nvSpPr>
          <p:cNvPr id="6" name="바닥글 개체 틀 5"/>
          <p:cNvSpPr>
            <a:spLocks noGrp="1"/>
          </p:cNvSpPr>
          <p:nvPr>
            <p:ph type="ftr" sz="quarter" idx="11"/>
          </p:nvPr>
        </p:nvSpPr>
        <p:spPr/>
        <p:txBody>
          <a:bodyPr rtlCol="0"/>
          <a:lstStyle/>
          <a:p>
            <a:pPr rtl="0"/>
            <a:r>
              <a:rPr lang="ko-KR" altLang="en-US" dirty="0"/>
              <a:t>바닥글 추가</a:t>
            </a:r>
          </a:p>
        </p:txBody>
      </p:sp>
      <p:sp>
        <p:nvSpPr>
          <p:cNvPr id="7" name="슬라이드 번호 개체 틀 6"/>
          <p:cNvSpPr>
            <a:spLocks noGrp="1"/>
          </p:cNvSpPr>
          <p:nvPr>
            <p:ph type="sldNum" sz="quarter" idx="12"/>
          </p:nvPr>
        </p:nvSpPr>
        <p:spPr/>
        <p:txBody>
          <a:bodyPr rtlCol="0"/>
          <a:lstStyle/>
          <a:p>
            <a:pPr rtl="0"/>
            <a:fld id="{7DC1BBB0-96F0-4077-A278-0F3FB5C104D3}" type="slidenum">
              <a:rPr lang="en-US" altLang="ko-KR" smtClean="0"/>
              <a:t>‹#›</a:t>
            </a:fld>
            <a:endParaRPr lang="ko-KR" altLang="en-US" dirty="0"/>
          </a:p>
        </p:txBody>
      </p:sp>
    </p:spTree>
    <p:extLst>
      <p:ext uri="{BB962C8B-B14F-4D97-AF65-F5344CB8AC3E}">
        <p14:creationId xmlns:p14="http://schemas.microsoft.com/office/powerpoint/2010/main" val="26293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11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9" name="직사각형 8"/>
          <p:cNvSpPr/>
          <p:nvPr/>
        </p:nvSpPr>
        <p:spPr>
          <a:xfrm>
            <a:off x="4875529" y="0"/>
            <a:ext cx="73132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ko-KR" altLang="en-US" dirty="0">
              <a:latin typeface="맑은 고딕" panose="020B0503020000020004" pitchFamily="50" charset="-127"/>
            </a:endParaRPr>
          </a:p>
        </p:txBody>
      </p:sp>
      <p:sp>
        <p:nvSpPr>
          <p:cNvPr id="2" name="제목 1"/>
          <p:cNvSpPr>
            <a:spLocks noGrp="1"/>
          </p:cNvSpPr>
          <p:nvPr>
            <p:ph type="title"/>
          </p:nvPr>
        </p:nvSpPr>
        <p:spPr>
          <a:xfrm>
            <a:off x="1074240" y="381000"/>
            <a:ext cx="3293422" cy="1371600"/>
          </a:xfrm>
        </p:spPr>
        <p:txBody>
          <a:bodyPr rtlCol="0" anchor="b">
            <a:normAutofit/>
          </a:bodyPr>
          <a:lstStyle>
            <a:lvl1pPr algn="l">
              <a:defRPr sz="2800" b="1" cap="none" spc="0" baseline="0">
                <a:ln w="22225">
                  <a:solidFill>
                    <a:schemeClr val="tx2"/>
                  </a:solidFill>
                  <a:prstDash val="solid"/>
                </a:ln>
                <a:solidFill>
                  <a:schemeClr val="tx2"/>
                </a:solidFill>
                <a:effectLst/>
              </a:defRPr>
            </a:lvl1pPr>
          </a:lstStyle>
          <a:p>
            <a:pPr rtl="0"/>
            <a:r>
              <a:rPr lang="ko-KR" altLang="en-US"/>
              <a:t>마스터 제목 스타일 편집</a:t>
            </a:r>
            <a:endParaRPr lang="ko-KR" altLang="en-US" dirty="0"/>
          </a:p>
        </p:txBody>
      </p:sp>
      <p:sp>
        <p:nvSpPr>
          <p:cNvPr id="3" name="그림 개체 틀 2" descr="이미지를 추가할 수 있는 빈 개체 틀입니다. 개체 틀을 클릭하고 추가할 이미지를 선택하세요."/>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ko-KR" altLang="en-US"/>
              <a:t>그림을 추가하려면 아이콘을 클릭하십시오</a:t>
            </a:r>
            <a:endParaRPr lang="ko-KR" altLang="en-US" dirty="0"/>
          </a:p>
        </p:txBody>
      </p:sp>
      <p:sp>
        <p:nvSpPr>
          <p:cNvPr id="4" name="텍스트 개체 틀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ko-KR" altLang="en-US"/>
              <a:t>마스터 텍스트 스타일 편집</a:t>
            </a:r>
          </a:p>
        </p:txBody>
      </p:sp>
      <p:sp>
        <p:nvSpPr>
          <p:cNvPr id="5" name="날짜 개체 틀 4"/>
          <p:cNvSpPr>
            <a:spLocks noGrp="1"/>
          </p:cNvSpPr>
          <p:nvPr>
            <p:ph type="dt" sz="half" idx="10"/>
          </p:nvPr>
        </p:nvSpPr>
        <p:spPr/>
        <p:txBody>
          <a:bodyPr rtlCol="0"/>
          <a:lstStyle>
            <a:lvl1pPr>
              <a:defRPr>
                <a:solidFill>
                  <a:schemeClr val="bg1"/>
                </a:solidFill>
              </a:defRPr>
            </a:lvl1pPr>
          </a:lstStyle>
          <a:p>
            <a:pPr rtl="0"/>
            <a:fld id="{18EAFF66-8386-430E-98BD-4F073371C77B}" type="datetime4">
              <a:rPr lang="ko-KR" altLang="en-US" smtClean="0"/>
              <a:t>2018년 10월 24일</a:t>
            </a:fld>
            <a:endParaRPr lang="ko-KR" altLang="en-US" dirty="0"/>
          </a:p>
        </p:txBody>
      </p:sp>
      <p:sp>
        <p:nvSpPr>
          <p:cNvPr id="6" name="바닥글 개체 틀 5"/>
          <p:cNvSpPr>
            <a:spLocks noGrp="1"/>
          </p:cNvSpPr>
          <p:nvPr>
            <p:ph type="ftr" sz="quarter" idx="11"/>
          </p:nvPr>
        </p:nvSpPr>
        <p:spPr/>
        <p:txBody>
          <a:bodyPr rtlCol="0"/>
          <a:lstStyle>
            <a:lvl1pPr>
              <a:defRPr>
                <a:solidFill>
                  <a:schemeClr val="bg1"/>
                </a:solidFill>
              </a:defRPr>
            </a:lvl1pPr>
          </a:lstStyle>
          <a:p>
            <a:pPr rtl="0"/>
            <a:r>
              <a:rPr lang="ko-KR" altLang="en-US" dirty="0"/>
              <a:t>바닥글 추가</a:t>
            </a:r>
          </a:p>
        </p:txBody>
      </p:sp>
      <p:sp>
        <p:nvSpPr>
          <p:cNvPr id="7" name="슬라이드 번호 개체 틀 6"/>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en-US" altLang="ko-KR" smtClean="0"/>
              <a:pPr/>
              <a:t>‹#›</a:t>
            </a:fld>
            <a:endParaRPr lang="ko-KR" altLang="en-US" dirty="0"/>
          </a:p>
        </p:txBody>
      </p:sp>
    </p:spTree>
    <p:extLst>
      <p:ext uri="{BB962C8B-B14F-4D97-AF65-F5344CB8AC3E}">
        <p14:creationId xmlns:p14="http://schemas.microsoft.com/office/powerpoint/2010/main" val="267826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grpSp>
        <p:nvGrpSpPr>
          <p:cNvPr id="8" name="그룹 7"/>
          <p:cNvGrpSpPr/>
          <p:nvPr/>
        </p:nvGrpSpPr>
        <p:grpSpPr>
          <a:xfrm>
            <a:off x="10604" y="-9144"/>
            <a:ext cx="12178221" cy="6878638"/>
            <a:chOff x="10604" y="-9144"/>
            <a:chExt cx="12178221" cy="6878638"/>
          </a:xfrm>
        </p:grpSpPr>
        <p:sp>
          <p:nvSpPr>
            <p:cNvPr id="7" name="직사각형 6"/>
            <p:cNvSpPr/>
            <p:nvPr/>
          </p:nvSpPr>
          <p:spPr>
            <a:xfrm>
              <a:off x="11884104" y="0"/>
              <a:ext cx="304721" cy="6858000"/>
            </a:xfrm>
            <a:prstGeom prst="rect">
              <a:avLst/>
            </a:prstGeom>
            <a:solidFill>
              <a:schemeClr val="tx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ko-KR" altLang="en-US" dirty="0">
                <a:latin typeface="맑은 고딕" panose="020B0503020000020004" pitchFamily="50" charset="-127"/>
              </a:endParaRPr>
            </a:p>
          </p:txBody>
        </p:sp>
        <p:grpSp>
          <p:nvGrpSpPr>
            <p:cNvPr id="10" name="그룹 9"/>
            <p:cNvGrpSpPr/>
            <p:nvPr/>
          </p:nvGrpSpPr>
          <p:grpSpPr>
            <a:xfrm flipV="1">
              <a:off x="10604" y="-9144"/>
              <a:ext cx="1951038" cy="6878638"/>
              <a:chOff x="-4636" y="-9144"/>
              <a:chExt cx="1951038" cy="6878638"/>
            </a:xfrm>
            <a:solidFill>
              <a:schemeClr val="bg2"/>
            </a:solidFill>
          </p:grpSpPr>
          <p:sp>
            <p:nvSpPr>
              <p:cNvPr id="17" name="자유형(F) 4"/>
              <p:cNvSpPr>
                <a:spLocks/>
              </p:cNvSpPr>
              <p:nvPr/>
            </p:nvSpPr>
            <p:spPr bwMode="grayWhite">
              <a:xfrm>
                <a:off x="135064" y="143256"/>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18" name="자유형(F) 5"/>
              <p:cNvSpPr>
                <a:spLocks/>
              </p:cNvSpPr>
              <p:nvPr/>
            </p:nvSpPr>
            <p:spPr bwMode="grayWhite">
              <a:xfrm>
                <a:off x="42989" y="2829306"/>
                <a:ext cx="733425" cy="981075"/>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19" name="자유형(F) 6"/>
              <p:cNvSpPr>
                <a:spLocks/>
              </p:cNvSpPr>
              <p:nvPr/>
            </p:nvSpPr>
            <p:spPr bwMode="grayWhite">
              <a:xfrm>
                <a:off x="89027" y="2084769"/>
                <a:ext cx="990600" cy="588963"/>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20" name="자유형(F) 7"/>
              <p:cNvSpPr>
                <a:spLocks/>
              </p:cNvSpPr>
              <p:nvPr/>
            </p:nvSpPr>
            <p:spPr bwMode="grayWhite">
              <a:xfrm>
                <a:off x="12827" y="1132269"/>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21" name="자유형(F) 8"/>
              <p:cNvSpPr>
                <a:spLocks/>
              </p:cNvSpPr>
              <p:nvPr/>
            </p:nvSpPr>
            <p:spPr bwMode="grayWhite">
              <a:xfrm>
                <a:off x="866902" y="711581"/>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22" name="자유형(F) 9"/>
              <p:cNvSpPr>
                <a:spLocks/>
              </p:cNvSpPr>
              <p:nvPr/>
            </p:nvSpPr>
            <p:spPr bwMode="grayWhite">
              <a:xfrm>
                <a:off x="741489" y="3732594"/>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23" name="자유형(F) 10"/>
              <p:cNvSpPr>
                <a:spLocks/>
              </p:cNvSpPr>
              <p:nvPr/>
            </p:nvSpPr>
            <p:spPr bwMode="grayWhite">
              <a:xfrm>
                <a:off x="770064" y="4589844"/>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24" name="자유형(F) 11"/>
              <p:cNvSpPr>
                <a:spLocks/>
              </p:cNvSpPr>
              <p:nvPr/>
            </p:nvSpPr>
            <p:spPr bwMode="grayWhite">
              <a:xfrm>
                <a:off x="90614" y="3884994"/>
                <a:ext cx="649288" cy="985838"/>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25" name="자유형(F) 12"/>
              <p:cNvSpPr>
                <a:spLocks/>
              </p:cNvSpPr>
              <p:nvPr/>
            </p:nvSpPr>
            <p:spPr bwMode="grayWhite">
              <a:xfrm>
                <a:off x="882777" y="-9144"/>
                <a:ext cx="696913" cy="628650"/>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26" name="자유형(F) 13"/>
              <p:cNvSpPr>
                <a:spLocks/>
              </p:cNvSpPr>
              <p:nvPr/>
            </p:nvSpPr>
            <p:spPr bwMode="grayWhite">
              <a:xfrm>
                <a:off x="-4636" y="4966081"/>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27" name="자유형(F) 14"/>
              <p:cNvSpPr>
                <a:spLocks/>
              </p:cNvSpPr>
              <p:nvPr/>
            </p:nvSpPr>
            <p:spPr bwMode="grayWhite">
              <a:xfrm>
                <a:off x="616077" y="5509006"/>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28" name="자유형(F) 15"/>
              <p:cNvSpPr>
                <a:spLocks/>
              </p:cNvSpPr>
              <p:nvPr/>
            </p:nvSpPr>
            <p:spPr bwMode="grayWhite">
              <a:xfrm>
                <a:off x="1132014" y="6086856"/>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29" name="자유형(F) 16"/>
              <p:cNvSpPr>
                <a:spLocks/>
              </p:cNvSpPr>
              <p:nvPr/>
            </p:nvSpPr>
            <p:spPr bwMode="grayWhite">
              <a:xfrm>
                <a:off x="8064" y="5947156"/>
                <a:ext cx="534988" cy="563563"/>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sp>
            <p:nvSpPr>
              <p:cNvPr id="30" name="자유형(F) 17"/>
              <p:cNvSpPr>
                <a:spLocks/>
              </p:cNvSpPr>
              <p:nvPr/>
            </p:nvSpPr>
            <p:spPr bwMode="grayWhite">
              <a:xfrm>
                <a:off x="274764" y="6323394"/>
                <a:ext cx="676275" cy="541338"/>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ko-KR" altLang="en-US" dirty="0">
                  <a:latin typeface="맑은 고딕" panose="020B0503020000020004" pitchFamily="50" charset="-127"/>
                </a:endParaRPr>
              </a:p>
            </p:txBody>
          </p:sp>
        </p:grpSp>
      </p:grpSp>
      <p:sp>
        <p:nvSpPr>
          <p:cNvPr id="2" name="제목 개체 틀 1"/>
          <p:cNvSpPr>
            <a:spLocks noGrp="1"/>
          </p:cNvSpPr>
          <p:nvPr>
            <p:ph type="title"/>
          </p:nvPr>
        </p:nvSpPr>
        <p:spPr>
          <a:xfrm>
            <a:off x="1593436" y="177800"/>
            <a:ext cx="9782801" cy="1239837"/>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p>
            <a:pPr rtl="0"/>
            <a:r>
              <a:rPr lang="ko-KR" altLang="en-US" noProof="0" dirty="0"/>
              <a:t>마스터 제목 스타일 편집</a:t>
            </a:r>
          </a:p>
        </p:txBody>
      </p:sp>
      <p:sp>
        <p:nvSpPr>
          <p:cNvPr id="3" name="텍스트 개체 틀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ko-KR" altLang="en-US" noProof="0" dirty="0"/>
              <a:t>마스터 텍스트 스타일을 편집하려면 클릭하세요</a:t>
            </a:r>
            <a:r>
              <a:rPr lang="en-US" altLang="ko-KR" noProof="0" dirty="0"/>
              <a:t>.</a:t>
            </a:r>
          </a:p>
          <a:p>
            <a:pPr lvl="1" rtl="0"/>
            <a:r>
              <a:rPr lang="ko-KR" altLang="en-US" noProof="0" dirty="0"/>
              <a:t>둘째 수준</a:t>
            </a:r>
          </a:p>
          <a:p>
            <a:pPr lvl="2" rtl="0"/>
            <a:r>
              <a:rPr lang="ko-KR" altLang="en-US" noProof="0" dirty="0"/>
              <a:t>셋째 수준</a:t>
            </a:r>
          </a:p>
          <a:p>
            <a:pPr lvl="3" rtl="0"/>
            <a:r>
              <a:rPr lang="ko-KR" altLang="en-US" noProof="0" dirty="0"/>
              <a:t>넷째 수준</a:t>
            </a:r>
          </a:p>
          <a:p>
            <a:pPr lvl="4" rtl="0"/>
            <a:r>
              <a:rPr lang="ko-KR" altLang="en-US" noProof="0" dirty="0"/>
              <a:t>다섯째 수준</a:t>
            </a:r>
          </a:p>
        </p:txBody>
      </p:sp>
      <p:sp>
        <p:nvSpPr>
          <p:cNvPr id="4" name="날짜 개체 틀 3"/>
          <p:cNvSpPr>
            <a:spLocks noGrp="1"/>
          </p:cNvSpPr>
          <p:nvPr>
            <p:ph type="dt" sz="half" idx="2"/>
          </p:nvPr>
        </p:nvSpPr>
        <p:spPr>
          <a:xfrm>
            <a:off x="5180249" y="6356351"/>
            <a:ext cx="1260000" cy="365125"/>
          </a:xfrm>
          <a:prstGeom prst="rect">
            <a:avLst/>
          </a:prstGeom>
        </p:spPr>
        <p:txBody>
          <a:bodyPr vert="horz" lIns="91440" tIns="45720" rIns="91440" bIns="45720" rtlCol="0" anchor="ctr"/>
          <a:lstStyle>
            <a:lvl1pPr algn="l">
              <a:defRPr sz="1200" cap="all" baseline="0">
                <a:solidFill>
                  <a:schemeClr val="tx1"/>
                </a:solidFill>
                <a:latin typeface="맑은 고딕" panose="020B0503020000020004" pitchFamily="50" charset="-127"/>
              </a:defRPr>
            </a:lvl1pPr>
          </a:lstStyle>
          <a:p>
            <a:fld id="{BD67E8FB-59AE-419E-ADDC-661A39B4DF85}" type="datetime4">
              <a:rPr lang="ko-KR" altLang="en-US" smtClean="0"/>
              <a:pPr/>
              <a:t>2018년 10월 24일</a:t>
            </a:fld>
            <a:endParaRPr lang="ko-KR" altLang="en-US" dirty="0"/>
          </a:p>
        </p:txBody>
      </p:sp>
      <p:sp>
        <p:nvSpPr>
          <p:cNvPr id="5" name="바닥글 개체 틀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latin typeface="맑은 고딕" panose="020B0503020000020004" pitchFamily="50" charset="-127"/>
              </a:defRPr>
            </a:lvl1pPr>
          </a:lstStyle>
          <a:p>
            <a:r>
              <a:rPr lang="ko-KR" altLang="en-US" dirty="0"/>
              <a:t>바닥글 추가</a:t>
            </a:r>
          </a:p>
        </p:txBody>
      </p:sp>
      <p:sp>
        <p:nvSpPr>
          <p:cNvPr id="6" name="슬라이드 번호 개체 틀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latin typeface="맑은 고딕" panose="020B0503020000020004" pitchFamily="50" charset="-127"/>
              </a:defRPr>
            </a:lvl1pPr>
          </a:lstStyle>
          <a:p>
            <a:fld id="{7DC1BBB0-96F0-4077-A278-0F3FB5C104D3}" type="slidenum">
              <a:rPr lang="en-US" altLang="ko-KR" smtClean="0"/>
              <a:pPr/>
              <a:t>‹#›</a:t>
            </a:fld>
            <a:endParaRPr lang="ko-KR" altLang="en-US" dirty="0"/>
          </a:p>
        </p:txBody>
      </p:sp>
    </p:spTree>
    <p:extLst>
      <p:ext uri="{BB962C8B-B14F-4D97-AF65-F5344CB8AC3E}">
        <p14:creationId xmlns:p14="http://schemas.microsoft.com/office/powerpoint/2010/main" val="10923316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1" hangingPunct="1">
        <a:lnSpc>
          <a:spcPct val="90000"/>
        </a:lnSpc>
        <a:spcBef>
          <a:spcPct val="0"/>
        </a:spcBef>
        <a:buNone/>
        <a:defRPr sz="3600" b="1" kern="1200" cap="none" spc="0">
          <a:ln w="22225">
            <a:solidFill>
              <a:schemeClr val="tx2"/>
            </a:solidFill>
            <a:prstDash val="solid"/>
          </a:ln>
          <a:solidFill>
            <a:schemeClr val="tx2"/>
          </a:solidFill>
          <a:effectLst/>
          <a:latin typeface="맑은 고딕" panose="020B0503020000020004" pitchFamily="50" charset="-127"/>
          <a:ea typeface="+mj-ea"/>
          <a:cs typeface="+mj-cs"/>
        </a:defRPr>
      </a:lvl1pPr>
    </p:titleStyle>
    <p:bodyStyle>
      <a:lvl1pPr marL="246888" indent="-246888" algn="l" defTabSz="914400" rtl="0" eaLnBrk="1" latinLnBrk="1" hangingPunct="1">
        <a:lnSpc>
          <a:spcPct val="90000"/>
        </a:lnSpc>
        <a:spcBef>
          <a:spcPts val="1400"/>
        </a:spcBef>
        <a:buClr>
          <a:schemeClr val="tx2"/>
        </a:buClr>
        <a:buFont typeface="Euphemia" pitchFamily="34" charset="0"/>
        <a:buChar char="›"/>
        <a:defRPr sz="2800" kern="1200">
          <a:solidFill>
            <a:schemeClr val="tx1"/>
          </a:solidFill>
          <a:latin typeface="맑은 고딕" panose="020B0503020000020004" pitchFamily="50" charset="-127"/>
          <a:ea typeface="+mn-ea"/>
          <a:cs typeface="+mn-cs"/>
        </a:defRPr>
      </a:lvl1pPr>
      <a:lvl2pPr marL="612648" indent="-246888" algn="l" defTabSz="914400" rtl="0" eaLnBrk="1" latinLnBrk="1" hangingPunct="1">
        <a:lnSpc>
          <a:spcPct val="90000"/>
        </a:lnSpc>
        <a:spcBef>
          <a:spcPts val="600"/>
        </a:spcBef>
        <a:buClr>
          <a:schemeClr val="tx2"/>
        </a:buClr>
        <a:buFont typeface="Euphemia" pitchFamily="34" charset="0"/>
        <a:buChar char="–"/>
        <a:defRPr sz="2400" kern="1200">
          <a:solidFill>
            <a:schemeClr val="tx1"/>
          </a:solidFill>
          <a:latin typeface="맑은 고딕" panose="020B0503020000020004" pitchFamily="50" charset="-127"/>
          <a:ea typeface="+mn-ea"/>
          <a:cs typeface="+mn-cs"/>
        </a:defRPr>
      </a:lvl2pPr>
      <a:lvl3pPr marL="978408" indent="-246888" algn="l" defTabSz="914400" rtl="0" eaLnBrk="1" latinLnBrk="1" hangingPunct="1">
        <a:lnSpc>
          <a:spcPct val="90000"/>
        </a:lnSpc>
        <a:spcBef>
          <a:spcPts val="600"/>
        </a:spcBef>
        <a:buClr>
          <a:schemeClr val="tx2"/>
        </a:buClr>
        <a:buFont typeface="Euphemia" pitchFamily="34" charset="0"/>
        <a:buChar char="›"/>
        <a:defRPr sz="2000" kern="1200">
          <a:solidFill>
            <a:schemeClr val="tx1"/>
          </a:solidFill>
          <a:latin typeface="맑은 고딕" panose="020B0503020000020004" pitchFamily="50" charset="-127"/>
          <a:ea typeface="+mn-ea"/>
          <a:cs typeface="+mn-cs"/>
        </a:defRPr>
      </a:lvl3pPr>
      <a:lvl4pPr marL="1344168" indent="-246888" algn="l" defTabSz="914400" rtl="0" eaLnBrk="1" latinLnBrk="1" hangingPunct="1">
        <a:lnSpc>
          <a:spcPct val="90000"/>
        </a:lnSpc>
        <a:spcBef>
          <a:spcPts val="600"/>
        </a:spcBef>
        <a:buClr>
          <a:schemeClr val="tx2"/>
        </a:buClr>
        <a:buFont typeface="Arial" pitchFamily="34" charset="0"/>
        <a:buChar char="–"/>
        <a:defRPr sz="1800" kern="1200">
          <a:solidFill>
            <a:schemeClr val="tx1"/>
          </a:solidFill>
          <a:latin typeface="맑은 고딕" panose="020B0503020000020004" pitchFamily="50" charset="-127"/>
          <a:ea typeface="+mn-ea"/>
          <a:cs typeface="+mn-cs"/>
        </a:defRPr>
      </a:lvl4pPr>
      <a:lvl5pPr marL="1709928" indent="-246888" algn="l" defTabSz="914400" rtl="0" eaLnBrk="1" latinLnBrk="1" hangingPunct="1">
        <a:lnSpc>
          <a:spcPct val="90000"/>
        </a:lnSpc>
        <a:spcBef>
          <a:spcPts val="600"/>
        </a:spcBef>
        <a:buClr>
          <a:schemeClr val="tx2"/>
        </a:buClr>
        <a:buFont typeface="Euphemia" pitchFamily="34" charset="0"/>
        <a:buChar char="›"/>
        <a:defRPr sz="1800" kern="1200">
          <a:solidFill>
            <a:schemeClr val="tx1"/>
          </a:solidFill>
          <a:latin typeface="맑은 고딕" panose="020B0503020000020004" pitchFamily="50" charset="-127"/>
          <a:ea typeface="+mn-ea"/>
          <a:cs typeface="+mn-cs"/>
        </a:defRPr>
      </a:lvl5pPr>
      <a:lvl6pPr marL="2075688" indent="-246888" algn="l" defTabSz="914400" rtl="0" eaLnBrk="1" latinLnBrk="1"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6pPr>
      <a:lvl7pPr marL="2441448" indent="-246888" algn="l" defTabSz="914400" rtl="0" eaLnBrk="1" latinLnBrk="1"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7pPr>
      <a:lvl8pPr marL="2807208" indent="-246888" algn="l" defTabSz="914400" rtl="0" eaLnBrk="1" latinLnBrk="1"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1"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7.png"/><Relationship Id="rId5" Type="http://schemas.openxmlformats.org/officeDocument/2006/relationships/hyperlink" Target="https://youtu.be/IK5s0zsnPl0" TargetMode="Externa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ctrTitle"/>
          </p:nvPr>
        </p:nvSpPr>
        <p:spPr>
          <a:xfrm>
            <a:off x="2428669" y="1600200"/>
            <a:ext cx="8058231" cy="2680127"/>
          </a:xfrm>
        </p:spPr>
        <p:txBody>
          <a:bodyPr rtlCol="0">
            <a:scene3d>
              <a:camera prst="orthographicFront"/>
              <a:lightRig rig="threePt" dir="t"/>
            </a:scene3d>
          </a:bodyPr>
          <a:lstStyle/>
          <a:p>
            <a:pPr rtl="0"/>
            <a:r>
              <a:rPr lang="en-US" altLang="ko-KR" sz="2800" dirty="0">
                <a:ln w="22225">
                  <a:noFill/>
                  <a:prstDash val="solid"/>
                </a:ln>
              </a:rPr>
              <a:t>Gaining Control of Cellular Traffic Accounting by Spurious TCP Retransmission</a:t>
            </a:r>
            <a:br>
              <a:rPr lang="en-US" altLang="ko-KR" sz="2800" dirty="0">
                <a:ln w="22225">
                  <a:noFill/>
                  <a:prstDash val="solid"/>
                </a:ln>
              </a:rPr>
            </a:br>
            <a:r>
              <a:rPr lang="en-US" altLang="ko-KR" sz="2800" dirty="0">
                <a:ln w="22225">
                  <a:noFill/>
                  <a:prstDash val="solid"/>
                </a:ln>
              </a:rPr>
              <a:t/>
            </a:r>
            <a:br>
              <a:rPr lang="en-US" altLang="ko-KR" sz="2800" dirty="0">
                <a:ln w="22225">
                  <a:noFill/>
                  <a:prstDash val="solid"/>
                </a:ln>
              </a:rPr>
            </a:br>
            <a:endParaRPr lang="ko-KR" altLang="en-US" sz="2800" dirty="0">
              <a:ln w="22225">
                <a:noFill/>
                <a:prstDash val="solid"/>
              </a:ln>
            </a:endParaRPr>
          </a:p>
        </p:txBody>
      </p:sp>
      <p:sp>
        <p:nvSpPr>
          <p:cNvPr id="2" name="부제목 1"/>
          <p:cNvSpPr>
            <a:spLocks noGrp="1"/>
          </p:cNvSpPr>
          <p:nvPr>
            <p:ph type="subTitle" idx="1"/>
          </p:nvPr>
        </p:nvSpPr>
        <p:spPr/>
        <p:txBody>
          <a:bodyPr rtlCol="0">
            <a:normAutofit fontScale="70000" lnSpcReduction="20000"/>
          </a:bodyPr>
          <a:lstStyle/>
          <a:p>
            <a:pPr rtl="0"/>
            <a:r>
              <a:rPr lang="en-US" altLang="ko-KR" dirty="0"/>
              <a:t>Presented by </a:t>
            </a:r>
            <a:r>
              <a:rPr lang="en-US" altLang="ko-KR" b="1" dirty="0"/>
              <a:t>Geonha Park</a:t>
            </a:r>
          </a:p>
          <a:p>
            <a:pPr rtl="0"/>
            <a:endParaRPr lang="en-US" altLang="ko-KR" dirty="0"/>
          </a:p>
          <a:p>
            <a:r>
              <a:rPr lang="en-US" altLang="ko-KR" dirty="0"/>
              <a:t>Originated from </a:t>
            </a:r>
            <a:r>
              <a:rPr lang="en-US" altLang="ko-KR" dirty="0" err="1">
                <a:solidFill>
                  <a:schemeClr val="tx1">
                    <a:lumMod val="75000"/>
                  </a:schemeClr>
                </a:solidFill>
              </a:rPr>
              <a:t>Younghwan</a:t>
            </a:r>
            <a:r>
              <a:rPr lang="en-US" altLang="ko-KR" dirty="0">
                <a:solidFill>
                  <a:schemeClr val="tx1">
                    <a:lumMod val="75000"/>
                  </a:schemeClr>
                </a:solidFill>
              </a:rPr>
              <a:t> Go, </a:t>
            </a:r>
            <a:r>
              <a:rPr lang="en-US" altLang="ko-KR" dirty="0" err="1">
                <a:solidFill>
                  <a:schemeClr val="tx1">
                    <a:lumMod val="75000"/>
                  </a:schemeClr>
                </a:solidFill>
              </a:rPr>
              <a:t>Jongil</a:t>
            </a:r>
            <a:r>
              <a:rPr lang="en-US" altLang="ko-KR" dirty="0">
                <a:solidFill>
                  <a:schemeClr val="tx1">
                    <a:lumMod val="75000"/>
                  </a:schemeClr>
                </a:solidFill>
              </a:rPr>
              <a:t> Won, Denis Foo </a:t>
            </a:r>
            <a:r>
              <a:rPr lang="en-US" altLang="ko-KR" dirty="0" err="1">
                <a:solidFill>
                  <a:schemeClr val="tx1">
                    <a:lumMod val="75000"/>
                  </a:schemeClr>
                </a:solidFill>
              </a:rPr>
              <a:t>Kune</a:t>
            </a:r>
            <a:r>
              <a:rPr lang="en-US" altLang="ko-KR" dirty="0">
                <a:solidFill>
                  <a:schemeClr val="tx1">
                    <a:lumMod val="75000"/>
                  </a:schemeClr>
                </a:solidFill>
              </a:rPr>
              <a:t>*, </a:t>
            </a:r>
            <a:r>
              <a:rPr lang="en-US" altLang="ko-KR" dirty="0" err="1">
                <a:solidFill>
                  <a:schemeClr val="tx1">
                    <a:lumMod val="75000"/>
                  </a:schemeClr>
                </a:solidFill>
              </a:rPr>
              <a:t>EunYoung</a:t>
            </a:r>
            <a:r>
              <a:rPr lang="en-US" altLang="ko-KR" dirty="0">
                <a:solidFill>
                  <a:schemeClr val="tx1">
                    <a:lumMod val="75000"/>
                  </a:schemeClr>
                </a:solidFill>
              </a:rPr>
              <a:t> </a:t>
            </a:r>
            <a:r>
              <a:rPr lang="en-US" altLang="ko-KR" dirty="0" err="1">
                <a:solidFill>
                  <a:schemeClr val="tx1">
                    <a:lumMod val="75000"/>
                  </a:schemeClr>
                </a:solidFill>
              </a:rPr>
              <a:t>Jeong,Yongdae</a:t>
            </a:r>
            <a:r>
              <a:rPr lang="en-US" altLang="ko-KR" dirty="0">
                <a:solidFill>
                  <a:schemeClr val="tx1">
                    <a:lumMod val="75000"/>
                  </a:schemeClr>
                </a:solidFill>
              </a:rPr>
              <a:t> Kim, </a:t>
            </a:r>
            <a:r>
              <a:rPr lang="en-US" altLang="ko-KR" dirty="0" err="1">
                <a:solidFill>
                  <a:schemeClr val="tx1">
                    <a:lumMod val="75000"/>
                  </a:schemeClr>
                </a:solidFill>
              </a:rPr>
              <a:t>KyoungSoo</a:t>
            </a:r>
            <a:r>
              <a:rPr lang="en-US" altLang="ko-KR" dirty="0">
                <a:solidFill>
                  <a:schemeClr val="tx1">
                    <a:lumMod val="75000"/>
                  </a:schemeClr>
                </a:solidFill>
              </a:rPr>
              <a:t> Park</a:t>
            </a:r>
          </a:p>
          <a:p>
            <a:pPr rtl="0"/>
            <a:endParaRPr lang="ko-KR" altLang="en-US" dirty="0"/>
          </a:p>
        </p:txBody>
      </p:sp>
      <p:sp>
        <p:nvSpPr>
          <p:cNvPr id="4" name="TextBox 3"/>
          <p:cNvSpPr txBox="1"/>
          <p:nvPr/>
        </p:nvSpPr>
        <p:spPr>
          <a:xfrm>
            <a:off x="3611633" y="5733256"/>
            <a:ext cx="848309" cy="369332"/>
          </a:xfrm>
          <a:prstGeom prst="rect">
            <a:avLst/>
          </a:prstGeom>
          <a:noFill/>
        </p:spPr>
        <p:txBody>
          <a:bodyPr wrap="none" rtlCol="0">
            <a:spAutoFit/>
          </a:bodyPr>
          <a:lstStyle/>
          <a:p>
            <a:pPr>
              <a:lnSpc>
                <a:spcPct val="90000"/>
              </a:lnSpc>
            </a:pPr>
            <a:r>
              <a:rPr lang="en-US" altLang="ko-KR" sz="2000" dirty="0">
                <a:solidFill>
                  <a:schemeClr val="tx1">
                    <a:lumMod val="75000"/>
                  </a:schemeClr>
                </a:solidFill>
                <a:latin typeface="+mn-ea"/>
              </a:rPr>
              <a:t>KAIST</a:t>
            </a:r>
            <a:endParaRPr lang="ko-KR" altLang="en-US" sz="2000" dirty="0">
              <a:solidFill>
                <a:schemeClr val="tx1">
                  <a:lumMod val="75000"/>
                </a:schemeClr>
              </a:solidFill>
              <a:latin typeface="+mn-ea"/>
            </a:endParaRPr>
          </a:p>
        </p:txBody>
      </p:sp>
      <p:sp>
        <p:nvSpPr>
          <p:cNvPr id="5" name="TextBox 4"/>
          <p:cNvSpPr txBox="1"/>
          <p:nvPr/>
        </p:nvSpPr>
        <p:spPr>
          <a:xfrm>
            <a:off x="6310436" y="5733256"/>
            <a:ext cx="2983574" cy="369332"/>
          </a:xfrm>
          <a:prstGeom prst="rect">
            <a:avLst/>
          </a:prstGeom>
          <a:noFill/>
        </p:spPr>
        <p:txBody>
          <a:bodyPr wrap="none" rtlCol="0">
            <a:spAutoFit/>
          </a:bodyPr>
          <a:lstStyle/>
          <a:p>
            <a:pPr>
              <a:lnSpc>
                <a:spcPct val="90000"/>
              </a:lnSpc>
            </a:pPr>
            <a:r>
              <a:rPr lang="en-US" altLang="ko-KR" sz="2000" dirty="0">
                <a:solidFill>
                  <a:schemeClr val="tx1">
                    <a:lumMod val="75000"/>
                  </a:schemeClr>
                </a:solidFill>
                <a:latin typeface="+mn-ea"/>
              </a:rPr>
              <a:t>University of Michigan</a:t>
            </a:r>
            <a:r>
              <a:rPr lang="en-US" altLang="ko-KR" sz="2000" dirty="0">
                <a:solidFill>
                  <a:schemeClr val="tx1">
                    <a:lumMod val="75000"/>
                  </a:schemeClr>
                </a:solidFill>
              </a:rPr>
              <a:t>*</a:t>
            </a:r>
            <a:endParaRPr lang="ko-KR" altLang="en-US" sz="2000" dirty="0">
              <a:solidFill>
                <a:schemeClr val="tx1">
                  <a:lumMod val="75000"/>
                </a:schemeClr>
              </a:solidFill>
              <a:latin typeface="+mn-ea"/>
            </a:endParaRPr>
          </a:p>
        </p:txBody>
      </p:sp>
    </p:spTree>
    <p:extLst>
      <p:ext uri="{BB962C8B-B14F-4D97-AF65-F5344CB8AC3E}">
        <p14:creationId xmlns:p14="http://schemas.microsoft.com/office/powerpoint/2010/main" val="25898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Cellular Provider’s Dilemma:</a:t>
            </a:r>
            <a:br>
              <a:rPr lang="en-US" altLang="ko-KR" dirty="0"/>
            </a:br>
            <a:r>
              <a:rPr lang="en-US" altLang="ko-KR" dirty="0"/>
              <a:t>Charging TCP Retransmissions</a:t>
            </a:r>
            <a:endParaRPr lang="ko-KR" altLang="en-US" dirty="0"/>
          </a:p>
        </p:txBody>
      </p:sp>
      <p:sp>
        <p:nvSpPr>
          <p:cNvPr id="3" name="내용 개체 틀 2"/>
          <p:cNvSpPr>
            <a:spLocks noGrp="1"/>
          </p:cNvSpPr>
          <p:nvPr>
            <p:ph idx="1"/>
          </p:nvPr>
        </p:nvSpPr>
        <p:spPr/>
        <p:txBody>
          <a:bodyPr/>
          <a:lstStyle/>
          <a:p>
            <a:r>
              <a:rPr lang="en-US" altLang="ko-KR" dirty="0"/>
              <a:t>Subscriber vs Cellular ISP</a:t>
            </a:r>
          </a:p>
          <a:p>
            <a:pPr lvl="1"/>
            <a:r>
              <a:rPr lang="en-US" altLang="ko-KR" dirty="0"/>
              <a:t>ISP’s thinking</a:t>
            </a:r>
            <a:endParaRPr lang="ko-KR" altLang="en-US" dirty="0"/>
          </a:p>
        </p:txBody>
      </p:sp>
      <p:pic>
        <p:nvPicPr>
          <p:cNvPr id="4098" name="Picture 2" descr="ê´ë ¨ ì´ë¯¸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204" y="3796200"/>
            <a:ext cx="2375999" cy="2376000"/>
          </a:xfrm>
          <a:prstGeom prst="rect">
            <a:avLst/>
          </a:prstGeom>
          <a:noFill/>
          <a:extLst>
            <a:ext uri="{909E8E84-426E-40DD-AFC4-6F175D3DCCD1}">
              <a14:hiddenFill xmlns:a14="http://schemas.microsoft.com/office/drawing/2010/main">
                <a:solidFill>
                  <a:srgbClr val="FFFFFF"/>
                </a:solidFill>
              </a14:hiddenFill>
            </a:ext>
          </a:extLst>
        </p:spPr>
      </p:pic>
      <p:sp>
        <p:nvSpPr>
          <p:cNvPr id="5" name="구름 모양 설명선 4"/>
          <p:cNvSpPr/>
          <p:nvPr/>
        </p:nvSpPr>
        <p:spPr>
          <a:xfrm>
            <a:off x="6958508" y="1622918"/>
            <a:ext cx="3312368" cy="1800200"/>
          </a:xfrm>
          <a:prstGeom prst="cloudCallout">
            <a:avLst>
              <a:gd name="adj1" fmla="val -62718"/>
              <a:gd name="adj2" fmla="val 63810"/>
            </a:avLst>
          </a:prstGeom>
          <a:ln/>
        </p:spPr>
        <p:style>
          <a:lnRef idx="2">
            <a:schemeClr val="accent1"/>
          </a:lnRef>
          <a:fillRef idx="1">
            <a:schemeClr val="lt1"/>
          </a:fillRef>
          <a:effectRef idx="0">
            <a:schemeClr val="accent1"/>
          </a:effectRef>
          <a:fontRef idx="minor">
            <a:schemeClr val="dk1"/>
          </a:fontRef>
        </p:style>
        <p:txBody>
          <a:bodyPr lIns="108000" rIns="0" rtlCol="0" anchor="ctr"/>
          <a:lstStyle/>
          <a:p>
            <a:pPr algn="ctr"/>
            <a:r>
              <a:rPr lang="en-US" altLang="ko-KR" sz="2000" dirty="0">
                <a:latin typeface="+mn-ea"/>
              </a:rPr>
              <a:t>Need to update the system</a:t>
            </a:r>
            <a:endParaRPr lang="ko-KR" altLang="en-US" sz="2000" dirty="0">
              <a:latin typeface="+mn-ea"/>
            </a:endParaRPr>
          </a:p>
        </p:txBody>
      </p:sp>
      <p:sp>
        <p:nvSpPr>
          <p:cNvPr id="6" name="구름 모양 설명선 5"/>
          <p:cNvSpPr/>
          <p:nvPr/>
        </p:nvSpPr>
        <p:spPr>
          <a:xfrm>
            <a:off x="7511189" y="3184000"/>
            <a:ext cx="3312368" cy="1800200"/>
          </a:xfrm>
          <a:prstGeom prst="cloudCallout">
            <a:avLst>
              <a:gd name="adj1" fmla="val -68962"/>
              <a:gd name="adj2" fmla="val 24505"/>
            </a:avLst>
          </a:prstGeom>
          <a:ln/>
        </p:spPr>
        <p:style>
          <a:lnRef idx="2">
            <a:schemeClr val="accent1"/>
          </a:lnRef>
          <a:fillRef idx="1">
            <a:schemeClr val="lt1"/>
          </a:fillRef>
          <a:effectRef idx="0">
            <a:schemeClr val="accent1"/>
          </a:effectRef>
          <a:fontRef idx="minor">
            <a:schemeClr val="dk1"/>
          </a:fontRef>
        </p:style>
        <p:txBody>
          <a:bodyPr lIns="72000" rIns="0" rtlCol="0" anchor="ctr"/>
          <a:lstStyle/>
          <a:p>
            <a:pPr algn="ctr"/>
            <a:r>
              <a:rPr lang="en-US" altLang="ko-KR" sz="2000" dirty="0">
                <a:latin typeface="+mn-ea"/>
              </a:rPr>
              <a:t>Retransmission =</a:t>
            </a:r>
          </a:p>
          <a:p>
            <a:pPr algn="ctr"/>
            <a:r>
              <a:rPr lang="en-US" altLang="ko-KR" sz="2000" dirty="0">
                <a:latin typeface="+mn-ea"/>
              </a:rPr>
              <a:t>Another IP packet</a:t>
            </a:r>
            <a:endParaRPr lang="ko-KR" altLang="en-US" sz="2000" dirty="0">
              <a:latin typeface="+mn-ea"/>
            </a:endParaRPr>
          </a:p>
        </p:txBody>
      </p:sp>
      <p:sp>
        <p:nvSpPr>
          <p:cNvPr id="7" name="구름 모양 설명선 6"/>
          <p:cNvSpPr/>
          <p:nvPr/>
        </p:nvSpPr>
        <p:spPr>
          <a:xfrm>
            <a:off x="7570787" y="4718729"/>
            <a:ext cx="3312368" cy="1800200"/>
          </a:xfrm>
          <a:prstGeom prst="cloudCallout">
            <a:avLst>
              <a:gd name="adj1" fmla="val -69619"/>
              <a:gd name="adj2" fmla="val -14800"/>
            </a:avLst>
          </a:prstGeom>
          <a:ln/>
        </p:spPr>
        <p:style>
          <a:lnRef idx="2">
            <a:schemeClr val="accent1"/>
          </a:lnRef>
          <a:fillRef idx="1">
            <a:schemeClr val="lt1"/>
          </a:fillRef>
          <a:effectRef idx="0">
            <a:schemeClr val="accent1"/>
          </a:effectRef>
          <a:fontRef idx="minor">
            <a:schemeClr val="dk1"/>
          </a:fontRef>
        </p:style>
        <p:txBody>
          <a:bodyPr lIns="72000" rIns="0" rtlCol="0" anchor="ctr"/>
          <a:lstStyle/>
          <a:p>
            <a:pPr algn="ctr"/>
            <a:r>
              <a:rPr lang="en-US" altLang="ko-KR" sz="2000" dirty="0">
                <a:latin typeface="+mn-ea"/>
              </a:rPr>
              <a:t>Can earn more money!</a:t>
            </a:r>
            <a:endParaRPr lang="ko-KR" altLang="en-US" sz="2000" dirty="0">
              <a:latin typeface="+mn-ea"/>
            </a:endParaRPr>
          </a:p>
        </p:txBody>
      </p:sp>
      <p:sp>
        <p:nvSpPr>
          <p:cNvPr id="8" name="모서리가 둥근 사각형 설명선 7"/>
          <p:cNvSpPr/>
          <p:nvPr/>
        </p:nvSpPr>
        <p:spPr>
          <a:xfrm>
            <a:off x="1383739" y="2667034"/>
            <a:ext cx="2807735" cy="1512168"/>
          </a:xfrm>
          <a:prstGeom prst="wedgeRoundRectCallout">
            <a:avLst>
              <a:gd name="adj1" fmla="val 49304"/>
              <a:gd name="adj2" fmla="val 66260"/>
              <a:gd name="adj3" fmla="val 16667"/>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mn-ea"/>
              </a:rPr>
              <a:t>Make charge for all packets!!</a:t>
            </a:r>
            <a:endParaRPr lang="ko-KR" altLang="en-US" sz="2400" dirty="0">
              <a:latin typeface="+mn-ea"/>
            </a:endParaRPr>
          </a:p>
        </p:txBody>
      </p:sp>
    </p:spTree>
    <p:extLst>
      <p:ext uri="{BB962C8B-B14F-4D97-AF65-F5344CB8AC3E}">
        <p14:creationId xmlns:p14="http://schemas.microsoft.com/office/powerpoint/2010/main" val="253793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Contributions</a:t>
            </a:r>
            <a:endParaRPr lang="ko-KR" altLang="en-US" dirty="0"/>
          </a:p>
        </p:txBody>
      </p:sp>
      <p:sp>
        <p:nvSpPr>
          <p:cNvPr id="3" name="내용 개체 틀 2"/>
          <p:cNvSpPr>
            <a:spLocks noGrp="1"/>
          </p:cNvSpPr>
          <p:nvPr>
            <p:ph idx="1"/>
          </p:nvPr>
        </p:nvSpPr>
        <p:spPr/>
        <p:txBody>
          <a:bodyPr>
            <a:normAutofit/>
          </a:bodyPr>
          <a:lstStyle/>
          <a:p>
            <a:r>
              <a:rPr lang="en-US" altLang="ko-KR" sz="2400" dirty="0"/>
              <a:t>Identify current TCP retransmission accounting policies of          12 cellular ISPs in the world</a:t>
            </a:r>
          </a:p>
          <a:p>
            <a:pPr lvl="1"/>
            <a:r>
              <a:rPr lang="en-US" altLang="ko-KR" sz="2000" dirty="0"/>
              <a:t>Some ISPs account for retransmissions (blind), </a:t>
            </a:r>
            <a:r>
              <a:rPr lang="en-US" altLang="ko-KR" sz="2000" dirty="0" smtClean="0"/>
              <a:t>the others </a:t>
            </a:r>
            <a:r>
              <a:rPr lang="en-US" altLang="ko-KR" sz="2000" dirty="0"/>
              <a:t>do not (selective)</a:t>
            </a:r>
          </a:p>
          <a:p>
            <a:r>
              <a:rPr lang="en-US" altLang="ko-KR" sz="2400" dirty="0"/>
              <a:t>Implement and show TCP retransmission attacks in practice</a:t>
            </a:r>
          </a:p>
          <a:p>
            <a:pPr lvl="1"/>
            <a:r>
              <a:rPr lang="en-US" altLang="ko-KR" sz="2000" dirty="0"/>
              <a:t>Blind → “Usage-inflation” attack</a:t>
            </a:r>
          </a:p>
          <a:p>
            <a:pPr lvl="1"/>
            <a:r>
              <a:rPr lang="en-US" altLang="ko-KR" sz="2000" dirty="0" smtClean="0"/>
              <a:t>Selective </a:t>
            </a:r>
            <a:r>
              <a:rPr lang="en-US" altLang="ko-KR" sz="2000" dirty="0"/>
              <a:t>→ “Free-riding” attack</a:t>
            </a:r>
          </a:p>
          <a:p>
            <a:r>
              <a:rPr lang="en-US" altLang="ko-KR" sz="2400" dirty="0" smtClean="0"/>
              <a:t>Design </a:t>
            </a:r>
            <a:r>
              <a:rPr lang="en-US" altLang="ko-KR" sz="2400" dirty="0"/>
              <a:t>an accounting system that prevents “free-riding” attack</a:t>
            </a:r>
          </a:p>
          <a:p>
            <a:pPr lvl="1"/>
            <a:r>
              <a:rPr lang="en-US" altLang="ko-KR" sz="2000" dirty="0"/>
              <a:t>Accurate identify all attack packets</a:t>
            </a:r>
          </a:p>
          <a:p>
            <a:pPr lvl="1"/>
            <a:r>
              <a:rPr lang="en-US" altLang="ko-KR" sz="2000" dirty="0"/>
              <a:t>Works for 10 </a:t>
            </a:r>
            <a:r>
              <a:rPr lang="en-US" altLang="ko-KR" sz="2000" dirty="0" err="1"/>
              <a:t>Gbps</a:t>
            </a:r>
            <a:r>
              <a:rPr lang="en-US" altLang="ko-KR" sz="2000" dirty="0"/>
              <a:t> links even with a commodity desktop machine</a:t>
            </a:r>
            <a:endParaRPr lang="ko-KR" altLang="en-US" sz="2000" dirty="0"/>
          </a:p>
        </p:txBody>
      </p:sp>
    </p:spTree>
    <p:extLst>
      <p:ext uri="{BB962C8B-B14F-4D97-AF65-F5344CB8AC3E}">
        <p14:creationId xmlns:p14="http://schemas.microsoft.com/office/powerpoint/2010/main" val="331462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TCP Retransmission Accounting Policy</a:t>
            </a:r>
            <a:endParaRPr lang="ko-KR" altLang="en-US" dirty="0"/>
          </a:p>
        </p:txBody>
      </p:sp>
      <p:sp>
        <p:nvSpPr>
          <p:cNvPr id="3" name="내용 개체 틀 2"/>
          <p:cNvSpPr>
            <a:spLocks noGrp="1"/>
          </p:cNvSpPr>
          <p:nvPr>
            <p:ph idx="1"/>
          </p:nvPr>
        </p:nvSpPr>
        <p:spPr/>
        <p:txBody>
          <a:bodyPr/>
          <a:lstStyle/>
          <a:p>
            <a:r>
              <a:rPr lang="en-US" altLang="ko-KR" dirty="0"/>
              <a:t>Tested 12 ISPs in 6 countries</a:t>
            </a:r>
            <a:endParaRPr lang="ko-KR" altLang="en-US" dirty="0"/>
          </a:p>
        </p:txBody>
      </p:sp>
      <p:pic>
        <p:nvPicPr>
          <p:cNvPr id="4" name="그림 3"/>
          <p:cNvPicPr>
            <a:picLocks noChangeAspect="1"/>
          </p:cNvPicPr>
          <p:nvPr/>
        </p:nvPicPr>
        <p:blipFill>
          <a:blip r:embed="rId3"/>
          <a:stretch>
            <a:fillRect/>
          </a:stretch>
        </p:blipFill>
        <p:spPr>
          <a:xfrm>
            <a:off x="2061964" y="2486200"/>
            <a:ext cx="7579650" cy="2800000"/>
          </a:xfrm>
          <a:prstGeom prst="rect">
            <a:avLst/>
          </a:prstGeom>
        </p:spPr>
      </p:pic>
      <p:sp>
        <p:nvSpPr>
          <p:cNvPr id="5" name="직사각형 4"/>
          <p:cNvSpPr/>
          <p:nvPr/>
        </p:nvSpPr>
        <p:spPr>
          <a:xfrm>
            <a:off x="2061964" y="2892286"/>
            <a:ext cx="7579650" cy="1944216"/>
          </a:xfrm>
          <a:prstGeom prst="rect">
            <a:avLst/>
          </a:prstGeom>
          <a:solidFill>
            <a:schemeClr val="accent1">
              <a:alpha val="80000"/>
            </a:schemeClr>
          </a:solidFill>
          <a:ln w="19050">
            <a:solidFill>
              <a:schemeClr val="tx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mn-ea"/>
              </a:rPr>
              <a:t>Vulnerable to “usage-inflation” attack</a:t>
            </a:r>
            <a:endParaRPr lang="ko-KR" altLang="en-US" sz="2400" dirty="0">
              <a:latin typeface="+mn-ea"/>
            </a:endParaRPr>
          </a:p>
        </p:txBody>
      </p:sp>
      <p:sp>
        <p:nvSpPr>
          <p:cNvPr id="6" name="직사각형 5"/>
          <p:cNvSpPr/>
          <p:nvPr/>
        </p:nvSpPr>
        <p:spPr>
          <a:xfrm>
            <a:off x="2061964" y="4847388"/>
            <a:ext cx="7579650" cy="417040"/>
          </a:xfrm>
          <a:prstGeom prst="rect">
            <a:avLst/>
          </a:prstGeom>
          <a:solidFill>
            <a:schemeClr val="accent1">
              <a:alpha val="80000"/>
            </a:schemeClr>
          </a:solidFill>
          <a:ln w="19050">
            <a:solidFill>
              <a:schemeClr val="tx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mn-ea"/>
              </a:rPr>
              <a:t>Vulnerable to “free-riding” attack</a:t>
            </a:r>
            <a:endParaRPr lang="ko-KR" altLang="en-US" sz="2400" dirty="0">
              <a:latin typeface="+mn-ea"/>
            </a:endParaRPr>
          </a:p>
        </p:txBody>
      </p:sp>
    </p:spTree>
    <p:extLst>
      <p:ext uri="{BB962C8B-B14F-4D97-AF65-F5344CB8AC3E}">
        <p14:creationId xmlns:p14="http://schemas.microsoft.com/office/powerpoint/2010/main" val="245677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Usage-inflation Attack</a:t>
            </a:r>
            <a:endParaRPr lang="ko-KR" altLang="en-US" dirty="0"/>
          </a:p>
        </p:txBody>
      </p:sp>
      <p:sp>
        <p:nvSpPr>
          <p:cNvPr id="3" name="내용 개체 틀 2"/>
          <p:cNvSpPr>
            <a:spLocks noGrp="1"/>
          </p:cNvSpPr>
          <p:nvPr>
            <p:ph idx="1"/>
          </p:nvPr>
        </p:nvSpPr>
        <p:spPr>
          <a:xfrm>
            <a:off x="1593436" y="1600200"/>
            <a:ext cx="10189608" cy="4572000"/>
          </a:xfrm>
        </p:spPr>
        <p:txBody>
          <a:bodyPr/>
          <a:lstStyle/>
          <a:p>
            <a:r>
              <a:rPr lang="en-US" altLang="ko-KR" dirty="0"/>
              <a:t>Intentionally retransmit packets even </a:t>
            </a:r>
            <a:r>
              <a:rPr lang="en-US" altLang="ko-KR" dirty="0" smtClean="0"/>
              <a:t>there is no </a:t>
            </a:r>
            <a:r>
              <a:rPr lang="en-US" altLang="ko-KR" dirty="0"/>
              <a:t>packet </a:t>
            </a:r>
            <a:r>
              <a:rPr lang="en-US" altLang="ko-KR" dirty="0" smtClean="0"/>
              <a:t>loss</a:t>
            </a:r>
            <a:endParaRPr lang="en-US" altLang="ko-KR" dirty="0"/>
          </a:p>
          <a:p>
            <a:pPr lvl="1"/>
            <a:r>
              <a:rPr lang="en-US" altLang="ko-KR" dirty="0"/>
              <a:t>ISPs with blind accounting policy charge for all packets</a:t>
            </a:r>
            <a:endParaRPr lang="ko-KR" altLang="en-US" dirty="0"/>
          </a:p>
        </p:txBody>
      </p:sp>
      <p:pic>
        <p:nvPicPr>
          <p:cNvPr id="4" name="그림 3"/>
          <p:cNvPicPr>
            <a:picLocks noChangeAspect="1"/>
          </p:cNvPicPr>
          <p:nvPr/>
        </p:nvPicPr>
        <p:blipFill rotWithShape="1">
          <a:blip r:embed="rId3"/>
          <a:srcRect r="2045"/>
          <a:stretch/>
        </p:blipFill>
        <p:spPr>
          <a:xfrm>
            <a:off x="2079085" y="2822304"/>
            <a:ext cx="3000335" cy="2127792"/>
          </a:xfrm>
          <a:prstGeom prst="rect">
            <a:avLst/>
          </a:prstGeom>
        </p:spPr>
      </p:pic>
      <p:pic>
        <p:nvPicPr>
          <p:cNvPr id="7" name="그림 6"/>
          <p:cNvPicPr>
            <a:picLocks noChangeAspect="1"/>
          </p:cNvPicPr>
          <p:nvPr/>
        </p:nvPicPr>
        <p:blipFill rotWithShape="1">
          <a:blip r:embed="rId4"/>
          <a:srcRect r="2422"/>
          <a:stretch/>
        </p:blipFill>
        <p:spPr>
          <a:xfrm>
            <a:off x="6747547" y="2822304"/>
            <a:ext cx="2988809" cy="2127792"/>
          </a:xfrm>
          <a:prstGeom prst="rect">
            <a:avLst/>
          </a:prstGeom>
        </p:spPr>
      </p:pic>
      <p:pic>
        <p:nvPicPr>
          <p:cNvPr id="5124" name="Picture 4" descr="smartphone iconì ëí ì´ë¯¸ì§ ê²ìê²°ê³¼"/>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618" y="4688395"/>
            <a:ext cx="1764000" cy="1764000"/>
          </a:xfrm>
          <a:prstGeom prst="rect">
            <a:avLst/>
          </a:prstGeom>
          <a:noFill/>
          <a:extLst>
            <a:ext uri="{909E8E84-426E-40DD-AFC4-6F175D3DCCD1}">
              <a14:hiddenFill xmlns:a14="http://schemas.microsoft.com/office/drawing/2010/main">
                <a:solidFill>
                  <a:srgbClr val="FFFFFF"/>
                </a:solidFill>
              </a14:hiddenFill>
            </a:ext>
          </a:extLst>
        </p:spPr>
      </p:pic>
      <p:sp>
        <p:nvSpPr>
          <p:cNvPr id="10" name="오른쪽 화살표 9"/>
          <p:cNvSpPr/>
          <p:nvPr/>
        </p:nvSpPr>
        <p:spPr>
          <a:xfrm>
            <a:off x="5247037" y="3717032"/>
            <a:ext cx="1368152" cy="64807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126" name="Picture 6" descr="server iconì ëí ì´ë¯¸ì§ ê²ìê²°ê³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6356" y="4688395"/>
            <a:ext cx="1764000" cy="1764000"/>
          </a:xfrm>
          <a:prstGeom prst="rect">
            <a:avLst/>
          </a:prstGeom>
          <a:noFill/>
          <a:extLst>
            <a:ext uri="{909E8E84-426E-40DD-AFC4-6F175D3DCCD1}">
              <a14:hiddenFill xmlns:a14="http://schemas.microsoft.com/office/drawing/2010/main">
                <a:solidFill>
                  <a:srgbClr val="FFFFFF"/>
                </a:solidFill>
              </a14:hiddenFill>
            </a:ext>
          </a:extLst>
        </p:spPr>
      </p:pic>
      <p:sp>
        <p:nvSpPr>
          <p:cNvPr id="15" name="왼쪽 화살표 14"/>
          <p:cNvSpPr/>
          <p:nvPr/>
        </p:nvSpPr>
        <p:spPr>
          <a:xfrm>
            <a:off x="2546737" y="5445224"/>
            <a:ext cx="6768752" cy="726976"/>
          </a:xfrm>
          <a:prstGeom prst="lef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p:cNvSpPr/>
          <p:nvPr/>
        </p:nvSpPr>
        <p:spPr>
          <a:xfrm>
            <a:off x="4454949" y="5347592"/>
            <a:ext cx="2952328" cy="10071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400" dirty="0">
                <a:latin typeface="+mn-ea"/>
              </a:rPr>
              <a:t>Retransmit packets</a:t>
            </a:r>
          </a:p>
          <a:p>
            <a:pPr algn="ctr"/>
            <a:r>
              <a:rPr lang="en-US" altLang="ko-KR" sz="2400" dirty="0">
                <a:latin typeface="+mn-ea"/>
              </a:rPr>
              <a:t>in background</a:t>
            </a:r>
            <a:endParaRPr lang="ko-KR" altLang="en-US" sz="2400" dirty="0">
              <a:latin typeface="+mn-ea"/>
            </a:endParaRPr>
          </a:p>
        </p:txBody>
      </p:sp>
      <p:sp>
        <p:nvSpPr>
          <p:cNvPr id="17" name="직사각형 16"/>
          <p:cNvSpPr/>
          <p:nvPr/>
        </p:nvSpPr>
        <p:spPr>
          <a:xfrm>
            <a:off x="1358605" y="2459832"/>
            <a:ext cx="9145016" cy="2838944"/>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u="sng" dirty="0">
                <a:latin typeface="+mn-ea"/>
              </a:rPr>
              <a:t>Strength:</a:t>
            </a:r>
          </a:p>
          <a:p>
            <a:pPr algn="ctr"/>
            <a:endParaRPr lang="en-US" altLang="ko-KR" sz="2000" dirty="0">
              <a:latin typeface="+mn-ea"/>
            </a:endParaRPr>
          </a:p>
          <a:p>
            <a:pPr algn="ctr"/>
            <a:r>
              <a:rPr lang="en-US" altLang="ko-KR" sz="2400" dirty="0">
                <a:latin typeface="+mn-ea"/>
              </a:rPr>
              <a:t>No need to compromise the client</a:t>
            </a:r>
          </a:p>
          <a:p>
            <a:pPr algn="ctr"/>
            <a:endParaRPr lang="en-US" altLang="ko-KR" sz="2000" dirty="0">
              <a:latin typeface="+mn-ea"/>
            </a:endParaRPr>
          </a:p>
          <a:p>
            <a:pPr algn="ctr"/>
            <a:r>
              <a:rPr lang="en-US" altLang="ko-KR" sz="2400" dirty="0">
                <a:latin typeface="+mn-ea"/>
              </a:rPr>
              <a:t>User does not notice an </a:t>
            </a:r>
            <a:r>
              <a:rPr lang="en-US" altLang="ko-KR" sz="2400" dirty="0" smtClean="0">
                <a:latin typeface="+mn-ea"/>
              </a:rPr>
              <a:t>attack</a:t>
            </a:r>
            <a:endParaRPr lang="en-US" altLang="ko-KR" sz="2400" dirty="0">
              <a:latin typeface="+mn-ea"/>
            </a:endParaRPr>
          </a:p>
        </p:txBody>
      </p:sp>
    </p:spTree>
    <p:extLst>
      <p:ext uri="{BB962C8B-B14F-4D97-AF65-F5344CB8AC3E}">
        <p14:creationId xmlns:p14="http://schemas.microsoft.com/office/powerpoint/2010/main" val="424190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1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Retransmit after FIN</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a:t>Ignore client’s FIN/RST to prevent TCP teardown</a:t>
            </a:r>
          </a:p>
          <a:p>
            <a:pPr lvl="1"/>
            <a:r>
              <a:rPr lang="en-US" altLang="ko-KR" dirty="0"/>
              <a:t>Utilize full bandwidth to overcharge the usage</a:t>
            </a: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marL="365760" lvl="1" indent="0">
              <a:buNone/>
            </a:pPr>
            <a:endParaRPr lang="en-US" altLang="ko-KR" dirty="0"/>
          </a:p>
          <a:p>
            <a:r>
              <a:rPr lang="en-US" altLang="ko-KR" dirty="0"/>
              <a:t>Some ISPs allow attacks even after 4 hours!</a:t>
            </a:r>
            <a:endParaRPr lang="ko-KR" altLang="en-US" dirty="0"/>
          </a:p>
        </p:txBody>
      </p:sp>
      <p:pic>
        <p:nvPicPr>
          <p:cNvPr id="4" name="Picture 6" descr="server iconì ëí ì´ë¯¸ì§ ê²ìê²°ê³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170" y="2780928"/>
            <a:ext cx="176400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martphone iconì ëí ì´ë¯¸ì§ ê²ìê²°ê³¼"/>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70676" y="2780928"/>
            <a:ext cx="1764000" cy="176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90379" y="4604726"/>
            <a:ext cx="2167581" cy="369332"/>
          </a:xfrm>
          <a:prstGeom prst="rect">
            <a:avLst/>
          </a:prstGeom>
          <a:noFill/>
        </p:spPr>
        <p:txBody>
          <a:bodyPr wrap="none" rtlCol="0">
            <a:spAutoFit/>
          </a:bodyPr>
          <a:lstStyle/>
          <a:p>
            <a:pPr>
              <a:lnSpc>
                <a:spcPct val="90000"/>
              </a:lnSpc>
            </a:pPr>
            <a:r>
              <a:rPr lang="en-US" altLang="ko-KR" sz="2000" dirty="0"/>
              <a:t>Malicious Server</a:t>
            </a:r>
            <a:endParaRPr lang="ko-KR" altLang="en-US" sz="2000" dirty="0"/>
          </a:p>
        </p:txBody>
      </p:sp>
      <p:sp>
        <p:nvSpPr>
          <p:cNvPr id="7" name="TextBox 6"/>
          <p:cNvSpPr txBox="1"/>
          <p:nvPr/>
        </p:nvSpPr>
        <p:spPr>
          <a:xfrm>
            <a:off x="8482273" y="4604726"/>
            <a:ext cx="1752403" cy="369332"/>
          </a:xfrm>
          <a:prstGeom prst="rect">
            <a:avLst/>
          </a:prstGeom>
          <a:noFill/>
        </p:spPr>
        <p:txBody>
          <a:bodyPr wrap="none" rtlCol="0">
            <a:spAutoFit/>
          </a:bodyPr>
          <a:lstStyle/>
          <a:p>
            <a:pPr>
              <a:lnSpc>
                <a:spcPct val="90000"/>
              </a:lnSpc>
            </a:pPr>
            <a:r>
              <a:rPr lang="en-US" altLang="ko-KR" sz="2000" dirty="0"/>
              <a:t>Victim Client</a:t>
            </a:r>
            <a:endParaRPr lang="ko-KR" altLang="en-US" sz="2000" dirty="0"/>
          </a:p>
        </p:txBody>
      </p:sp>
      <p:pic>
        <p:nvPicPr>
          <p:cNvPr id="6152" name="Picture 8" descr="ê´ë ¨ ì´ë¯¸ì§"/>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3423" y="312292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illing system iconì ëí ì´ë¯¸ì§ ê²ìê²°ê³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3423" y="3601258"/>
            <a:ext cx="796492" cy="7982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474779" y="4604726"/>
            <a:ext cx="1797287" cy="369332"/>
          </a:xfrm>
          <a:prstGeom prst="rect">
            <a:avLst/>
          </a:prstGeom>
          <a:noFill/>
        </p:spPr>
        <p:txBody>
          <a:bodyPr wrap="none" rtlCol="0">
            <a:spAutoFit/>
          </a:bodyPr>
          <a:lstStyle/>
          <a:p>
            <a:pPr>
              <a:lnSpc>
                <a:spcPct val="90000"/>
              </a:lnSpc>
            </a:pPr>
            <a:r>
              <a:rPr lang="en-US" altLang="ko-KR" sz="2000" dirty="0"/>
              <a:t>Billing System</a:t>
            </a:r>
            <a:endParaRPr lang="ko-KR" altLang="en-US" sz="2000" dirty="0"/>
          </a:p>
        </p:txBody>
      </p:sp>
      <p:sp>
        <p:nvSpPr>
          <p:cNvPr id="8" name="왼쪽/오른쪽 화살표 7"/>
          <p:cNvSpPr/>
          <p:nvPr/>
        </p:nvSpPr>
        <p:spPr>
          <a:xfrm>
            <a:off x="3458985" y="3571598"/>
            <a:ext cx="1096292" cy="288032"/>
          </a:xfrm>
          <a:prstGeom prst="lef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3128525" y="2690015"/>
            <a:ext cx="1757212" cy="341632"/>
          </a:xfrm>
          <a:prstGeom prst="rect">
            <a:avLst/>
          </a:prstGeom>
          <a:noFill/>
        </p:spPr>
        <p:txBody>
          <a:bodyPr wrap="none" rtlCol="0">
            <a:spAutoFit/>
          </a:bodyPr>
          <a:lstStyle/>
          <a:p>
            <a:pPr>
              <a:lnSpc>
                <a:spcPct val="90000"/>
              </a:lnSpc>
            </a:pPr>
            <a:r>
              <a:rPr lang="en-US" altLang="ko-KR" u="sng" dirty="0">
                <a:latin typeface="+mn-ea"/>
              </a:rPr>
              <a:t>Wired Internet</a:t>
            </a:r>
            <a:endParaRPr lang="ko-KR" altLang="en-US" u="sng" dirty="0">
              <a:latin typeface="+mn-ea"/>
            </a:endParaRPr>
          </a:p>
        </p:txBody>
      </p:sp>
      <p:sp>
        <p:nvSpPr>
          <p:cNvPr id="15" name="왼쪽/오른쪽 화살표 14"/>
          <p:cNvSpPr/>
          <p:nvPr/>
        </p:nvSpPr>
        <p:spPr>
          <a:xfrm>
            <a:off x="6283312" y="3571598"/>
            <a:ext cx="2331379" cy="288032"/>
          </a:xfrm>
          <a:prstGeom prst="lef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6564384" y="2690015"/>
            <a:ext cx="2024208" cy="341632"/>
          </a:xfrm>
          <a:prstGeom prst="rect">
            <a:avLst/>
          </a:prstGeom>
          <a:noFill/>
        </p:spPr>
        <p:txBody>
          <a:bodyPr wrap="none" rtlCol="0">
            <a:spAutoFit/>
          </a:bodyPr>
          <a:lstStyle/>
          <a:p>
            <a:pPr>
              <a:lnSpc>
                <a:spcPct val="90000"/>
              </a:lnSpc>
            </a:pPr>
            <a:r>
              <a:rPr lang="en-US" altLang="ko-KR" u="sng" dirty="0">
                <a:latin typeface="+mn-ea"/>
              </a:rPr>
              <a:t>Cellular Networks</a:t>
            </a:r>
            <a:endParaRPr lang="ko-KR" altLang="en-US" u="sng" dirty="0">
              <a:latin typeface="+mn-ea"/>
            </a:endParaRPr>
          </a:p>
        </p:txBody>
      </p:sp>
      <p:sp>
        <p:nvSpPr>
          <p:cNvPr id="10" name="직사각형 9"/>
          <p:cNvSpPr/>
          <p:nvPr/>
        </p:nvSpPr>
        <p:spPr>
          <a:xfrm>
            <a:off x="8588592" y="3526642"/>
            <a:ext cx="1296144" cy="377944"/>
          </a:xfrm>
          <a:prstGeom prst="rect">
            <a:avLst/>
          </a:prstGeom>
          <a:solidFill>
            <a:schemeClr val="accent5">
              <a:lumMod val="7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mn-ea"/>
              </a:rPr>
              <a:t>FIN/RST</a:t>
            </a:r>
            <a:endParaRPr lang="ko-KR" altLang="en-US" dirty="0">
              <a:latin typeface="+mn-ea"/>
            </a:endParaRPr>
          </a:p>
        </p:txBody>
      </p:sp>
      <p:sp>
        <p:nvSpPr>
          <p:cNvPr id="11" name="직사각형 10"/>
          <p:cNvSpPr/>
          <p:nvPr/>
        </p:nvSpPr>
        <p:spPr>
          <a:xfrm>
            <a:off x="1820124" y="3526642"/>
            <a:ext cx="1270045" cy="377944"/>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mn-ea"/>
              </a:rPr>
              <a:t>Packet 1</a:t>
            </a:r>
            <a:endParaRPr lang="ko-KR" altLang="en-US" dirty="0">
              <a:latin typeface="+mn-ea"/>
            </a:endParaRPr>
          </a:p>
        </p:txBody>
      </p:sp>
      <p:sp>
        <p:nvSpPr>
          <p:cNvPr id="13" name="TextBox 12"/>
          <p:cNvSpPr txBox="1"/>
          <p:nvPr/>
        </p:nvSpPr>
        <p:spPr>
          <a:xfrm>
            <a:off x="5579950" y="2881962"/>
            <a:ext cx="383438" cy="480131"/>
          </a:xfrm>
          <a:prstGeom prst="rect">
            <a:avLst/>
          </a:prstGeom>
          <a:noFill/>
        </p:spPr>
        <p:txBody>
          <a:bodyPr wrap="none" rtlCol="0">
            <a:spAutoFit/>
          </a:bodyPr>
          <a:lstStyle/>
          <a:p>
            <a:pPr>
              <a:lnSpc>
                <a:spcPct val="90000"/>
              </a:lnSpc>
            </a:pPr>
            <a:r>
              <a:rPr lang="en-US" altLang="ko-KR" sz="2800" dirty="0">
                <a:solidFill>
                  <a:schemeClr val="accent6"/>
                </a:solidFill>
              </a:rPr>
              <a:t>$</a:t>
            </a:r>
            <a:endParaRPr lang="ko-KR" altLang="en-US" sz="2800" dirty="0">
              <a:solidFill>
                <a:schemeClr val="accent6"/>
              </a:solidFill>
            </a:endParaRPr>
          </a:p>
        </p:txBody>
      </p:sp>
      <p:sp>
        <p:nvSpPr>
          <p:cNvPr id="20" name="직사각형 19"/>
          <p:cNvSpPr/>
          <p:nvPr/>
        </p:nvSpPr>
        <p:spPr>
          <a:xfrm>
            <a:off x="1820355" y="3526642"/>
            <a:ext cx="1270045" cy="377944"/>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mn-ea"/>
              </a:rPr>
              <a:t>Packet 2</a:t>
            </a:r>
            <a:endParaRPr lang="ko-KR" altLang="en-US" dirty="0">
              <a:latin typeface="+mn-ea"/>
            </a:endParaRPr>
          </a:p>
        </p:txBody>
      </p:sp>
      <p:sp>
        <p:nvSpPr>
          <p:cNvPr id="14" name="폭발 1 13"/>
          <p:cNvSpPr/>
          <p:nvPr/>
        </p:nvSpPr>
        <p:spPr>
          <a:xfrm rot="20389959">
            <a:off x="342432" y="2217140"/>
            <a:ext cx="2875815" cy="1462738"/>
          </a:xfrm>
          <a:prstGeom prst="irregularSeal1">
            <a:avLst/>
          </a:prstGeom>
          <a:solidFill>
            <a:srgbClr val="FFC000"/>
          </a:solidFill>
          <a:ln w="28575">
            <a:solidFill>
              <a:schemeClr val="tx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ysClr val="windowText" lastClr="000000"/>
                </a:solidFill>
              </a:rPr>
              <a:t>Overcharge</a:t>
            </a:r>
          </a:p>
          <a:p>
            <a:pPr algn="ctr"/>
            <a:r>
              <a:rPr lang="en-US" altLang="ko-KR" dirty="0">
                <a:solidFill>
                  <a:sysClr val="windowText" lastClr="000000"/>
                </a:solidFill>
              </a:rPr>
              <a:t>Victim UE</a:t>
            </a:r>
            <a:endParaRPr lang="ko-KR" altLang="en-US" dirty="0">
              <a:solidFill>
                <a:sysClr val="windowText" lastClr="000000"/>
              </a:solidFill>
            </a:endParaRPr>
          </a:p>
        </p:txBody>
      </p:sp>
      <p:sp>
        <p:nvSpPr>
          <p:cNvPr id="17" name="TextBox 16"/>
          <p:cNvSpPr txBox="1"/>
          <p:nvPr/>
        </p:nvSpPr>
        <p:spPr>
          <a:xfrm>
            <a:off x="2833025" y="3034161"/>
            <a:ext cx="574196" cy="341632"/>
          </a:xfrm>
          <a:prstGeom prst="rect">
            <a:avLst/>
          </a:prstGeom>
          <a:noFill/>
        </p:spPr>
        <p:txBody>
          <a:bodyPr wrap="none" rtlCol="0">
            <a:spAutoFit/>
          </a:bodyPr>
          <a:lstStyle/>
          <a:p>
            <a:pPr>
              <a:lnSpc>
                <a:spcPct val="90000"/>
              </a:lnSpc>
            </a:pPr>
            <a:r>
              <a:rPr lang="en-US" altLang="ko-KR" dirty="0"/>
              <a:t>No!</a:t>
            </a:r>
            <a:endParaRPr lang="ko-KR" altLang="en-US" dirty="0"/>
          </a:p>
        </p:txBody>
      </p:sp>
      <p:sp>
        <p:nvSpPr>
          <p:cNvPr id="24" name="TextBox 23"/>
          <p:cNvSpPr txBox="1"/>
          <p:nvPr/>
        </p:nvSpPr>
        <p:spPr>
          <a:xfrm>
            <a:off x="8053260" y="3034161"/>
            <a:ext cx="800219" cy="341632"/>
          </a:xfrm>
          <a:prstGeom prst="rect">
            <a:avLst/>
          </a:prstGeom>
          <a:noFill/>
        </p:spPr>
        <p:txBody>
          <a:bodyPr wrap="none" rtlCol="0">
            <a:spAutoFit/>
          </a:bodyPr>
          <a:lstStyle/>
          <a:p>
            <a:pPr>
              <a:lnSpc>
                <a:spcPct val="90000"/>
              </a:lnSpc>
            </a:pPr>
            <a:r>
              <a:rPr lang="en-US" altLang="ko-KR" dirty="0"/>
              <a:t>Drop!</a:t>
            </a:r>
            <a:endParaRPr lang="ko-KR" altLang="en-US" dirty="0"/>
          </a:p>
        </p:txBody>
      </p:sp>
      <p:sp>
        <p:nvSpPr>
          <p:cNvPr id="18" name="구름 모양 설명선 17"/>
          <p:cNvSpPr/>
          <p:nvPr/>
        </p:nvSpPr>
        <p:spPr>
          <a:xfrm>
            <a:off x="9704283" y="1988840"/>
            <a:ext cx="1706449" cy="1164944"/>
          </a:xfrm>
          <a:prstGeom prst="cloudCallout">
            <a:avLst>
              <a:gd name="adj1" fmla="val -48593"/>
              <a:gd name="adj2" fmla="val 48742"/>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I didn’t notice</a:t>
            </a:r>
            <a:endParaRPr lang="ko-KR" altLang="en-US" dirty="0"/>
          </a:p>
        </p:txBody>
      </p:sp>
      <p:sp>
        <p:nvSpPr>
          <p:cNvPr id="19" name="직사각형 18"/>
          <p:cNvSpPr/>
          <p:nvPr/>
        </p:nvSpPr>
        <p:spPr>
          <a:xfrm>
            <a:off x="1592170" y="4399459"/>
            <a:ext cx="8390674" cy="757733"/>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a:latin typeface="+mn-ea"/>
              </a:rPr>
              <a:t>Inflate more than 1GB in just 9 minutes!</a:t>
            </a:r>
            <a:endParaRPr lang="en-US" altLang="ko-KR" sz="2000" b="1" dirty="0">
              <a:latin typeface="+mn-ea"/>
            </a:endParaRPr>
          </a:p>
        </p:txBody>
      </p:sp>
    </p:spTree>
    <p:extLst>
      <p:ext uri="{BB962C8B-B14F-4D97-AF65-F5344CB8AC3E}">
        <p14:creationId xmlns:p14="http://schemas.microsoft.com/office/powerpoint/2010/main" val="344481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1" nodeType="afterEffect">
                                  <p:stCondLst>
                                    <p:cond delay="0"/>
                                  </p:stCondLst>
                                  <p:childTnLst>
                                    <p:animMotion origin="layout" path="M 5.8609E-7 1.85185E-6 L -0.56499 1.85185E-6 " pathEditMode="relative" rAng="0" ptsTypes="AA">
                                      <p:cBhvr>
                                        <p:cTn id="9" dur="2000" fill="hold"/>
                                        <p:tgtEl>
                                          <p:spTgt spid="10"/>
                                        </p:tgtEl>
                                        <p:attrNameLst>
                                          <p:attrName>ppt_x</p:attrName>
                                          <p:attrName>ppt_y</p:attrName>
                                        </p:attrNameLst>
                                      </p:cBhvr>
                                      <p:rCtr x="-28250" y="0"/>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2000"/>
                            </p:stCondLst>
                            <p:childTnLst>
                              <p:par>
                                <p:cTn id="14" presetID="2" presetClass="exit" presetSubtype="4" fill="hold" grpId="2" nodeType="afterEffect">
                                  <p:stCondLst>
                                    <p:cond delay="0"/>
                                  </p:stCondLst>
                                  <p:childTnLst>
                                    <p:anim calcmode="lin" valueType="num">
                                      <p:cBhvr additive="base">
                                        <p:cTn id="15" dur="500"/>
                                        <p:tgtEl>
                                          <p:spTgt spid="10"/>
                                        </p:tgtEl>
                                        <p:attrNameLst>
                                          <p:attrName>ppt_x</p:attrName>
                                        </p:attrNameLst>
                                      </p:cBhvr>
                                      <p:tavLst>
                                        <p:tav tm="0">
                                          <p:val>
                                            <p:strVal val="ppt_x"/>
                                          </p:val>
                                        </p:tav>
                                        <p:tav tm="100000">
                                          <p:val>
                                            <p:strVal val="ppt_x"/>
                                          </p:val>
                                        </p:tav>
                                      </p:tavLst>
                                    </p:anim>
                                    <p:anim calcmode="lin" valueType="num">
                                      <p:cBhvr additive="base">
                                        <p:cTn id="16" dur="500"/>
                                        <p:tgtEl>
                                          <p:spTgt spid="10"/>
                                        </p:tgtEl>
                                        <p:attrNameLst>
                                          <p:attrName>ppt_y</p:attrName>
                                        </p:attrNameLst>
                                      </p:cBhvr>
                                      <p:tavLst>
                                        <p:tav tm="0">
                                          <p:val>
                                            <p:strVal val="ppt_y"/>
                                          </p:val>
                                        </p:tav>
                                        <p:tav tm="100000">
                                          <p:val>
                                            <p:strVal val="1+ppt_h/2"/>
                                          </p:val>
                                        </p:tav>
                                      </p:tavLst>
                                    </p:anim>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0"/>
                            </p:stCondLst>
                            <p:childTnLst>
                              <p:par>
                                <p:cTn id="27" presetID="42" presetClass="path" presetSubtype="0" accel="50000" decel="50000" fill="hold" grpId="1" nodeType="afterEffect">
                                  <p:stCondLst>
                                    <p:cond delay="0"/>
                                  </p:stCondLst>
                                  <p:childTnLst>
                                    <p:animMotion origin="layout" path="M -4.76166E-6 1.85185E-6 L 0.23939 1.85185E-6 " pathEditMode="relative" rAng="0" ptsTypes="AA">
                                      <p:cBhvr>
                                        <p:cTn id="28" dur="2000" fill="hold"/>
                                        <p:tgtEl>
                                          <p:spTgt spid="11"/>
                                        </p:tgtEl>
                                        <p:attrNameLst>
                                          <p:attrName>ppt_x</p:attrName>
                                          <p:attrName>ppt_y</p:attrName>
                                        </p:attrNameLst>
                                      </p:cBhvr>
                                      <p:rCtr x="11969" y="0"/>
                                    </p:animMotion>
                                  </p:childTnLst>
                                </p:cTn>
                              </p:par>
                            </p:childTnLst>
                          </p:cTn>
                        </p:par>
                        <p:par>
                          <p:cTn id="29" fill="hold">
                            <p:stCondLst>
                              <p:cond delay="2000"/>
                            </p:stCondLst>
                            <p:childTnLst>
                              <p:par>
                                <p:cTn id="30" presetID="45"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anim calcmode="lin" valueType="num">
                                      <p:cBhvr>
                                        <p:cTn id="33" dur="500" fill="hold"/>
                                        <p:tgtEl>
                                          <p:spTgt spid="13"/>
                                        </p:tgtEl>
                                        <p:attrNameLst>
                                          <p:attrName>ppt_w</p:attrName>
                                        </p:attrNameLst>
                                      </p:cBhvr>
                                      <p:tavLst>
                                        <p:tav tm="0" fmla="#ppt_w*sin(2.5*pi*$)">
                                          <p:val>
                                            <p:fltVal val="0"/>
                                          </p:val>
                                        </p:tav>
                                        <p:tav tm="100000">
                                          <p:val>
                                            <p:fltVal val="1"/>
                                          </p:val>
                                        </p:tav>
                                      </p:tavLst>
                                    </p:anim>
                                    <p:anim calcmode="lin" valueType="num">
                                      <p:cBhvr>
                                        <p:cTn id="34" dur="500" fill="hold"/>
                                        <p:tgtEl>
                                          <p:spTgt spid="13"/>
                                        </p:tgtEl>
                                        <p:attrNameLst>
                                          <p:attrName>ppt_h</p:attrName>
                                        </p:attrNameLst>
                                      </p:cBhvr>
                                      <p:tavLst>
                                        <p:tav tm="0">
                                          <p:val>
                                            <p:strVal val="#ppt_h"/>
                                          </p:val>
                                        </p:tav>
                                        <p:tav tm="100000">
                                          <p:val>
                                            <p:strVal val="#ppt_h"/>
                                          </p:val>
                                        </p:tav>
                                      </p:tavLst>
                                    </p:anim>
                                  </p:childTnLst>
                                </p:cTn>
                              </p:par>
                              <p:par>
                                <p:cTn id="35" presetID="42" presetClass="path" presetSubtype="0" accel="50000" decel="50000" fill="hold" grpId="2" nodeType="withEffect">
                                  <p:stCondLst>
                                    <p:cond delay="0"/>
                                  </p:stCondLst>
                                  <p:childTnLst>
                                    <p:animMotion origin="layout" path="M 0.23939 1.85185E-6 L 0.55627 1.85185E-6 " pathEditMode="relative" rAng="0" ptsTypes="AA">
                                      <p:cBhvr>
                                        <p:cTn id="36" dur="2000" fill="hold"/>
                                        <p:tgtEl>
                                          <p:spTgt spid="11"/>
                                        </p:tgtEl>
                                        <p:attrNameLst>
                                          <p:attrName>ppt_x</p:attrName>
                                          <p:attrName>ppt_y</p:attrName>
                                        </p:attrNameLst>
                                      </p:cBhvr>
                                      <p:rCtr x="15837" y="0"/>
                                    </p:animMotion>
                                  </p:childTnLst>
                                </p:cTn>
                              </p:par>
                              <p:par>
                                <p:cTn id="37" presetID="42" presetClass="path" presetSubtype="0" accel="50000" decel="50000" fill="hold" grpId="4" nodeType="withEffect">
                                  <p:stCondLst>
                                    <p:cond delay="0"/>
                                  </p:stCondLst>
                                  <p:childTnLst>
                                    <p:animMotion origin="layout" path="M -5.8088E-7 -2.59259E-6 L -5.8088E-7 0.12894 " pathEditMode="relative" rAng="0" ptsTypes="AA">
                                      <p:cBhvr>
                                        <p:cTn id="38" dur="1000" fill="hold"/>
                                        <p:tgtEl>
                                          <p:spTgt spid="13"/>
                                        </p:tgtEl>
                                        <p:attrNameLst>
                                          <p:attrName>ppt_x</p:attrName>
                                          <p:attrName>ppt_y</p:attrName>
                                        </p:attrNameLst>
                                      </p:cBhvr>
                                      <p:rCtr x="0" y="6435"/>
                                    </p:animMotion>
                                  </p:childTnLst>
                                </p:cTn>
                              </p:par>
                            </p:childTnLst>
                          </p:cTn>
                        </p:par>
                        <p:par>
                          <p:cTn id="39" fill="hold">
                            <p:stCondLst>
                              <p:cond delay="4000"/>
                            </p:stCondLst>
                            <p:childTnLst>
                              <p:par>
                                <p:cTn id="40" presetID="1" presetClass="exit" presetSubtype="0" fill="hold" grpId="1" nodeType="afterEffect">
                                  <p:stCondLst>
                                    <p:cond delay="0"/>
                                  </p:stCondLst>
                                  <p:childTnLst>
                                    <p:set>
                                      <p:cBhvr>
                                        <p:cTn id="41" dur="1" fill="hold">
                                          <p:stCondLst>
                                            <p:cond delay="0"/>
                                          </p:stCondLst>
                                        </p:cTn>
                                        <p:tgtEl>
                                          <p:spTgt spid="13"/>
                                        </p:tgtEl>
                                        <p:attrNameLst>
                                          <p:attrName>style.visibility</p:attrName>
                                        </p:attrNameLst>
                                      </p:cBhvr>
                                      <p:to>
                                        <p:strVal val="hidden"/>
                                      </p:to>
                                    </p:set>
                                  </p:childTnLst>
                                </p:cTn>
                              </p:par>
                            </p:childTnLst>
                          </p:cTn>
                        </p:par>
                        <p:par>
                          <p:cTn id="42" fill="hold">
                            <p:stCondLst>
                              <p:cond delay="4000"/>
                            </p:stCondLst>
                            <p:childTnLst>
                              <p:par>
                                <p:cTn id="43" presetID="1"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par>
                          <p:cTn id="45" fill="hold">
                            <p:stCondLst>
                              <p:cond delay="4000"/>
                            </p:stCondLst>
                            <p:childTnLst>
                              <p:par>
                                <p:cTn id="46" presetID="2" presetClass="exit" presetSubtype="4" fill="hold" grpId="3" nodeType="afterEffect">
                                  <p:stCondLst>
                                    <p:cond delay="0"/>
                                  </p:stCondLst>
                                  <p:childTnLst>
                                    <p:anim calcmode="lin" valueType="num">
                                      <p:cBhvr additive="base">
                                        <p:cTn id="47" dur="500"/>
                                        <p:tgtEl>
                                          <p:spTgt spid="11"/>
                                        </p:tgtEl>
                                        <p:attrNameLst>
                                          <p:attrName>ppt_x</p:attrName>
                                        </p:attrNameLst>
                                      </p:cBhvr>
                                      <p:tavLst>
                                        <p:tav tm="0">
                                          <p:val>
                                            <p:strVal val="ppt_x"/>
                                          </p:val>
                                        </p:tav>
                                        <p:tav tm="100000">
                                          <p:val>
                                            <p:strVal val="ppt_x"/>
                                          </p:val>
                                        </p:tav>
                                      </p:tavLst>
                                    </p:anim>
                                    <p:anim calcmode="lin" valueType="num">
                                      <p:cBhvr additive="base">
                                        <p:cTn id="48" dur="500"/>
                                        <p:tgtEl>
                                          <p:spTgt spid="11"/>
                                        </p:tgtEl>
                                        <p:attrNameLst>
                                          <p:attrName>ppt_y</p:attrName>
                                        </p:attrNameLst>
                                      </p:cBhvr>
                                      <p:tavLst>
                                        <p:tav tm="0">
                                          <p:val>
                                            <p:strVal val="ppt_y"/>
                                          </p:val>
                                        </p:tav>
                                        <p:tav tm="100000">
                                          <p:val>
                                            <p:strVal val="1+ppt_h/2"/>
                                          </p:val>
                                        </p:tav>
                                      </p:tavLst>
                                    </p:anim>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4500"/>
                            </p:stCondLst>
                            <p:childTnLst>
                              <p:par>
                                <p:cTn id="51" presetID="1"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par>
                          <p:cTn id="53" fill="hold">
                            <p:stCondLst>
                              <p:cond delay="4500"/>
                            </p:stCondLst>
                            <p:childTnLst>
                              <p:par>
                                <p:cTn id="54" presetID="42" presetClass="path" presetSubtype="0" accel="50000" decel="50000" fill="hold" grpId="1" nodeType="afterEffect">
                                  <p:stCondLst>
                                    <p:cond delay="0"/>
                                  </p:stCondLst>
                                  <p:childTnLst>
                                    <p:animMotion origin="layout" path="M -4.76166E-6 1.85185E-6 L 0.23939 1.85185E-6 " pathEditMode="relative" rAng="0" ptsTypes="AA">
                                      <p:cBhvr>
                                        <p:cTn id="55" dur="2000" fill="hold"/>
                                        <p:tgtEl>
                                          <p:spTgt spid="20"/>
                                        </p:tgtEl>
                                        <p:attrNameLst>
                                          <p:attrName>ppt_x</p:attrName>
                                          <p:attrName>ppt_y</p:attrName>
                                        </p:attrNameLst>
                                      </p:cBhvr>
                                      <p:rCtr x="11969" y="0"/>
                                    </p:animMotion>
                                  </p:childTnLst>
                                </p:cTn>
                              </p:par>
                            </p:childTnLst>
                          </p:cTn>
                        </p:par>
                        <p:par>
                          <p:cTn id="56" fill="hold">
                            <p:stCondLst>
                              <p:cond delay="6500"/>
                            </p:stCondLst>
                            <p:childTnLst>
                              <p:par>
                                <p:cTn id="57" presetID="45" presetClass="entr" presetSubtype="0" fill="hold" grpId="2"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ppt_w</p:attrName>
                                        </p:attrNameLst>
                                      </p:cBhvr>
                                      <p:tavLst>
                                        <p:tav tm="0" fmla="#ppt_w*sin(2.5*pi*$)">
                                          <p:val>
                                            <p:fltVal val="0"/>
                                          </p:val>
                                        </p:tav>
                                        <p:tav tm="100000">
                                          <p:val>
                                            <p:fltVal val="1"/>
                                          </p:val>
                                        </p:tav>
                                      </p:tavLst>
                                    </p:anim>
                                    <p:anim calcmode="lin" valueType="num">
                                      <p:cBhvr>
                                        <p:cTn id="61" dur="500" fill="hold"/>
                                        <p:tgtEl>
                                          <p:spTgt spid="13"/>
                                        </p:tgtEl>
                                        <p:attrNameLst>
                                          <p:attrName>ppt_h</p:attrName>
                                        </p:attrNameLst>
                                      </p:cBhvr>
                                      <p:tavLst>
                                        <p:tav tm="0">
                                          <p:val>
                                            <p:strVal val="#ppt_h"/>
                                          </p:val>
                                        </p:tav>
                                        <p:tav tm="100000">
                                          <p:val>
                                            <p:strVal val="#ppt_h"/>
                                          </p:val>
                                        </p:tav>
                                      </p:tavLst>
                                    </p:anim>
                                  </p:childTnLst>
                                </p:cTn>
                              </p:par>
                              <p:par>
                                <p:cTn id="62" presetID="42" presetClass="path" presetSubtype="0" accel="50000" decel="50000" fill="hold" grpId="2" nodeType="withEffect">
                                  <p:stCondLst>
                                    <p:cond delay="0"/>
                                  </p:stCondLst>
                                  <p:childTnLst>
                                    <p:animMotion origin="layout" path="M 0.23939 1.85185E-6 L 0.55627 1.85185E-6 " pathEditMode="relative" rAng="0" ptsTypes="AA">
                                      <p:cBhvr>
                                        <p:cTn id="63" dur="2000" fill="hold"/>
                                        <p:tgtEl>
                                          <p:spTgt spid="20"/>
                                        </p:tgtEl>
                                        <p:attrNameLst>
                                          <p:attrName>ppt_x</p:attrName>
                                          <p:attrName>ppt_y</p:attrName>
                                        </p:attrNameLst>
                                      </p:cBhvr>
                                      <p:rCtr x="15837" y="0"/>
                                    </p:animMotion>
                                  </p:childTnLst>
                                </p:cTn>
                              </p:par>
                              <p:par>
                                <p:cTn id="64" presetID="42" presetClass="path" presetSubtype="0" accel="50000" decel="50000" fill="hold" grpId="5" nodeType="withEffect">
                                  <p:stCondLst>
                                    <p:cond delay="0"/>
                                  </p:stCondLst>
                                  <p:childTnLst>
                                    <p:animMotion origin="layout" path="M -5.8088E-7 -2.59259E-6 L -5.8088E-7 0.12894 " pathEditMode="relative" rAng="0" ptsTypes="AA">
                                      <p:cBhvr>
                                        <p:cTn id="65" dur="1000" fill="hold"/>
                                        <p:tgtEl>
                                          <p:spTgt spid="13"/>
                                        </p:tgtEl>
                                        <p:attrNameLst>
                                          <p:attrName>ppt_x</p:attrName>
                                          <p:attrName>ppt_y</p:attrName>
                                        </p:attrNameLst>
                                      </p:cBhvr>
                                      <p:rCtr x="0" y="6435"/>
                                    </p:animMotion>
                                  </p:childTnLst>
                                </p:cTn>
                              </p:par>
                            </p:childTnLst>
                          </p:cTn>
                        </p:par>
                        <p:par>
                          <p:cTn id="66" fill="hold">
                            <p:stCondLst>
                              <p:cond delay="8500"/>
                            </p:stCondLst>
                            <p:childTnLst>
                              <p:par>
                                <p:cTn id="67" presetID="1" presetClass="exit" presetSubtype="0" fill="hold" grpId="3" nodeType="afterEffect">
                                  <p:stCondLst>
                                    <p:cond delay="0"/>
                                  </p:stCondLst>
                                  <p:childTnLst>
                                    <p:set>
                                      <p:cBhvr>
                                        <p:cTn id="68" dur="1" fill="hold">
                                          <p:stCondLst>
                                            <p:cond delay="0"/>
                                          </p:stCondLst>
                                        </p:cTn>
                                        <p:tgtEl>
                                          <p:spTgt spid="13"/>
                                        </p:tgtEl>
                                        <p:attrNameLst>
                                          <p:attrName>style.visibility</p:attrName>
                                        </p:attrNameLst>
                                      </p:cBhvr>
                                      <p:to>
                                        <p:strVal val="hidden"/>
                                      </p:to>
                                    </p:set>
                                  </p:childTnLst>
                                </p:cTn>
                              </p:par>
                            </p:childTnLst>
                          </p:cTn>
                        </p:par>
                        <p:par>
                          <p:cTn id="69" fill="hold">
                            <p:stCondLst>
                              <p:cond delay="8500"/>
                            </p:stCondLst>
                            <p:childTnLst>
                              <p:par>
                                <p:cTn id="70" presetID="2" presetClass="exit" presetSubtype="4" fill="hold" grpId="3" nodeType="afterEffect">
                                  <p:stCondLst>
                                    <p:cond delay="0"/>
                                  </p:stCondLst>
                                  <p:childTnLst>
                                    <p:anim calcmode="lin" valueType="num">
                                      <p:cBhvr additive="base">
                                        <p:cTn id="71" dur="500"/>
                                        <p:tgtEl>
                                          <p:spTgt spid="20"/>
                                        </p:tgtEl>
                                        <p:attrNameLst>
                                          <p:attrName>ppt_x</p:attrName>
                                        </p:attrNameLst>
                                      </p:cBhvr>
                                      <p:tavLst>
                                        <p:tav tm="0">
                                          <p:val>
                                            <p:strVal val="ppt_x"/>
                                          </p:val>
                                        </p:tav>
                                        <p:tav tm="100000">
                                          <p:val>
                                            <p:strVal val="ppt_x"/>
                                          </p:val>
                                        </p:tav>
                                      </p:tavLst>
                                    </p:anim>
                                    <p:anim calcmode="lin" valueType="num">
                                      <p:cBhvr additive="base">
                                        <p:cTn id="72" dur="500"/>
                                        <p:tgtEl>
                                          <p:spTgt spid="20"/>
                                        </p:tgtEl>
                                        <p:attrNameLst>
                                          <p:attrName>ppt_y</p:attrName>
                                        </p:attrNameLst>
                                      </p:cBhvr>
                                      <p:tavLst>
                                        <p:tav tm="0">
                                          <p:val>
                                            <p:strVal val="ppt_y"/>
                                          </p:val>
                                        </p:tav>
                                        <p:tav tm="100000">
                                          <p:val>
                                            <p:strVal val="1+ppt_h/2"/>
                                          </p:val>
                                        </p:tav>
                                      </p:tavLst>
                                    </p:anim>
                                    <p:set>
                                      <p:cBhvr>
                                        <p:cTn id="73" dur="1" fill="hold">
                                          <p:stCondLst>
                                            <p:cond delay="499"/>
                                          </p:stCondLst>
                                        </p:cTn>
                                        <p:tgtEl>
                                          <p:spTgt spid="20"/>
                                        </p:tgtEl>
                                        <p:attrNameLst>
                                          <p:attrName>style.visibility</p:attrName>
                                        </p:attrNameLst>
                                      </p:cBhvr>
                                      <p:to>
                                        <p:strVal val="hidden"/>
                                      </p:to>
                                    </p:set>
                                  </p:childTnLst>
                                </p:cTn>
                              </p:par>
                            </p:childTnLst>
                          </p:cTn>
                        </p:par>
                        <p:par>
                          <p:cTn id="74" fill="hold">
                            <p:stCondLst>
                              <p:cond delay="9000"/>
                            </p:stCondLst>
                            <p:childTnLst>
                              <p:par>
                                <p:cTn id="75" presetID="1" presetClass="exit" presetSubtype="0" fill="hold" grpId="1" nodeType="afterEffect">
                                  <p:stCondLst>
                                    <p:cond delay="0"/>
                                  </p:stCondLst>
                                  <p:childTnLst>
                                    <p:set>
                                      <p:cBhvr>
                                        <p:cTn id="76" dur="1" fill="hold">
                                          <p:stCondLst>
                                            <p:cond delay="0"/>
                                          </p:stCondLst>
                                        </p:cTn>
                                        <p:tgtEl>
                                          <p:spTgt spid="2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par>
                          <p:cTn id="81" fill="hold">
                            <p:stCondLst>
                              <p:cond delay="0"/>
                            </p:stCondLst>
                            <p:childTnLst>
                              <p:par>
                                <p:cTn id="82" presetID="10" presetClass="entr" presetSubtype="0"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1" grpId="3" animBg="1"/>
      <p:bldP spid="13" grpId="0"/>
      <p:bldP spid="13" grpId="1"/>
      <p:bldP spid="13" grpId="2"/>
      <p:bldP spid="13" grpId="3"/>
      <p:bldP spid="13" grpId="4"/>
      <p:bldP spid="13" grpId="5"/>
      <p:bldP spid="20" grpId="0" animBg="1"/>
      <p:bldP spid="20" grpId="1" animBg="1"/>
      <p:bldP spid="20" grpId="2" animBg="1"/>
      <p:bldP spid="20" grpId="3" animBg="1"/>
      <p:bldP spid="14" grpId="0" animBg="1"/>
      <p:bldP spid="17" grpId="0"/>
      <p:bldP spid="17" grpId="1"/>
      <p:bldP spid="24" grpId="0"/>
      <p:bldP spid="24" grpId="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Retransmit during Normal Transfer</a:t>
            </a:r>
            <a:endParaRPr lang="ko-KR" altLang="en-US" dirty="0"/>
          </a:p>
        </p:txBody>
      </p:sp>
      <p:sp>
        <p:nvSpPr>
          <p:cNvPr id="3" name="내용 개체 틀 2"/>
          <p:cNvSpPr>
            <a:spLocks noGrp="1"/>
          </p:cNvSpPr>
          <p:nvPr>
            <p:ph idx="1"/>
          </p:nvPr>
        </p:nvSpPr>
        <p:spPr>
          <a:xfrm>
            <a:off x="1593436" y="1600200"/>
            <a:ext cx="9973584" cy="4572000"/>
          </a:xfrm>
        </p:spPr>
        <p:txBody>
          <a:bodyPr/>
          <a:lstStyle/>
          <a:p>
            <a:r>
              <a:rPr lang="en-US" altLang="ko-KR" dirty="0"/>
              <a:t>ISP may block data packet retransmissions after FIN/RST</a:t>
            </a:r>
          </a:p>
          <a:p>
            <a:r>
              <a:rPr lang="en-US" altLang="ko-KR" dirty="0"/>
              <a:t>Embed retransmission packets in stream of normal packets</a:t>
            </a:r>
          </a:p>
          <a:p>
            <a:pPr lvl="1"/>
            <a:r>
              <a:rPr lang="en-US" altLang="ko-KR" dirty="0"/>
              <a:t>Guarantee minimum </a:t>
            </a:r>
            <a:r>
              <a:rPr lang="en-US" altLang="ko-KR" dirty="0" err="1"/>
              <a:t>goodput</a:t>
            </a:r>
            <a:r>
              <a:rPr lang="en-US" altLang="ko-KR" dirty="0"/>
              <a:t> for interactive content</a:t>
            </a:r>
            <a:endParaRPr lang="ko-KR" altLang="en-US" dirty="0"/>
          </a:p>
        </p:txBody>
      </p:sp>
      <p:pic>
        <p:nvPicPr>
          <p:cNvPr id="5" name="그림 4"/>
          <p:cNvPicPr>
            <a:picLocks noChangeAspect="1"/>
          </p:cNvPicPr>
          <p:nvPr/>
        </p:nvPicPr>
        <p:blipFill>
          <a:blip r:embed="rId3"/>
          <a:stretch>
            <a:fillRect/>
          </a:stretch>
        </p:blipFill>
        <p:spPr>
          <a:xfrm>
            <a:off x="2782044" y="3212976"/>
            <a:ext cx="6768752" cy="3496255"/>
          </a:xfrm>
          <a:prstGeom prst="rect">
            <a:avLst/>
          </a:prstGeom>
          <a:ln w="57150">
            <a:solidFill>
              <a:schemeClr val="accent1">
                <a:lumMod val="75000"/>
              </a:schemeClr>
            </a:solidFill>
          </a:ln>
        </p:spPr>
      </p:pic>
    </p:spTree>
    <p:extLst>
      <p:ext uri="{BB962C8B-B14F-4D97-AF65-F5344CB8AC3E}">
        <p14:creationId xmlns:p14="http://schemas.microsoft.com/office/powerpoint/2010/main" val="168676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Free-riding Attack</a:t>
            </a:r>
            <a:endParaRPr lang="ko-KR" altLang="en-US" dirty="0"/>
          </a:p>
        </p:txBody>
      </p:sp>
      <p:sp>
        <p:nvSpPr>
          <p:cNvPr id="3" name="내용 개체 틀 2"/>
          <p:cNvSpPr>
            <a:spLocks noGrp="1"/>
          </p:cNvSpPr>
          <p:nvPr>
            <p:ph idx="1"/>
          </p:nvPr>
        </p:nvSpPr>
        <p:spPr>
          <a:xfrm>
            <a:off x="1593436" y="1600200"/>
            <a:ext cx="9782801" cy="4572000"/>
          </a:xfrm>
        </p:spPr>
        <p:txBody>
          <a:bodyPr lIns="36000" rIns="0">
            <a:normAutofit/>
          </a:bodyPr>
          <a:lstStyle/>
          <a:p>
            <a:r>
              <a:rPr lang="en-US" altLang="ko-KR" sz="2400" dirty="0"/>
              <a:t>Tunnel payload in a packet masquerading as a retransmission</a:t>
            </a:r>
          </a:p>
          <a:p>
            <a:pPr lvl="1"/>
            <a:r>
              <a:rPr lang="en-US" altLang="ko-KR" sz="2000" dirty="0"/>
              <a:t>ISPs with selective accounting policy inspects TCP header only</a:t>
            </a:r>
            <a:endParaRPr lang="ko-KR" altLang="en-US" sz="2000" dirty="0"/>
          </a:p>
        </p:txBody>
      </p:sp>
      <p:pic>
        <p:nvPicPr>
          <p:cNvPr id="4" name="Picture 4" descr="smartphone iconì ëí ì´ë¯¸ì§ ê²ìê²°ê³¼"/>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88292" y="3212976"/>
            <a:ext cx="176400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ê´ë ¨ ì´ë¯¸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829" y="355497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illing system iconì ëí ì´ë¯¸ì§ ê²ìê²°ê³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829" y="4033306"/>
            <a:ext cx="796492" cy="798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rver iconì ëí ì´ë¯¸ì§ ê²ìê²°ê³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4497" y="3212976"/>
            <a:ext cx="176400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ê´ë ¨ ì´ë¯¸ì§"/>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30892" y="3554976"/>
            <a:ext cx="1080000" cy="1080000"/>
          </a:xfrm>
          <a:prstGeom prst="rect">
            <a:avLst/>
          </a:prstGeom>
          <a:noFill/>
        </p:spPr>
      </p:pic>
      <p:sp>
        <p:nvSpPr>
          <p:cNvPr id="9" name="TextBox 8"/>
          <p:cNvSpPr txBox="1"/>
          <p:nvPr/>
        </p:nvSpPr>
        <p:spPr>
          <a:xfrm>
            <a:off x="1547934" y="4976976"/>
            <a:ext cx="1503938" cy="646331"/>
          </a:xfrm>
          <a:prstGeom prst="rect">
            <a:avLst/>
          </a:prstGeom>
          <a:noFill/>
        </p:spPr>
        <p:txBody>
          <a:bodyPr wrap="none" rtlCol="0">
            <a:spAutoFit/>
          </a:bodyPr>
          <a:lstStyle/>
          <a:p>
            <a:pPr algn="ctr">
              <a:lnSpc>
                <a:spcPct val="90000"/>
              </a:lnSpc>
            </a:pPr>
            <a:r>
              <a:rPr lang="en-US" altLang="ko-KR" sz="2000" dirty="0">
                <a:latin typeface="+mn-ea"/>
              </a:rPr>
              <a:t>Destination</a:t>
            </a:r>
          </a:p>
          <a:p>
            <a:pPr algn="ctr">
              <a:lnSpc>
                <a:spcPct val="90000"/>
              </a:lnSpc>
            </a:pPr>
            <a:r>
              <a:rPr lang="en-US" altLang="ko-KR" sz="2000" dirty="0">
                <a:latin typeface="+mn-ea"/>
              </a:rPr>
              <a:t>Server</a:t>
            </a:r>
            <a:endParaRPr lang="ko-KR" altLang="en-US" sz="2000" dirty="0">
              <a:latin typeface="+mn-ea"/>
            </a:endParaRPr>
          </a:p>
        </p:txBody>
      </p:sp>
      <p:sp>
        <p:nvSpPr>
          <p:cNvPr id="10" name="TextBox 9"/>
          <p:cNvSpPr txBox="1"/>
          <p:nvPr/>
        </p:nvSpPr>
        <p:spPr>
          <a:xfrm>
            <a:off x="3754391" y="4976976"/>
            <a:ext cx="1833002" cy="646331"/>
          </a:xfrm>
          <a:prstGeom prst="rect">
            <a:avLst/>
          </a:prstGeom>
          <a:noFill/>
        </p:spPr>
        <p:txBody>
          <a:bodyPr wrap="none" rtlCol="0">
            <a:spAutoFit/>
          </a:bodyPr>
          <a:lstStyle/>
          <a:p>
            <a:pPr algn="ctr">
              <a:lnSpc>
                <a:spcPct val="90000"/>
              </a:lnSpc>
            </a:pPr>
            <a:r>
              <a:rPr lang="en-US" altLang="ko-KR" sz="2000" dirty="0">
                <a:latin typeface="+mn-ea"/>
              </a:rPr>
              <a:t>TCP Tunneling</a:t>
            </a:r>
          </a:p>
          <a:p>
            <a:pPr algn="ctr">
              <a:lnSpc>
                <a:spcPct val="90000"/>
              </a:lnSpc>
            </a:pPr>
            <a:r>
              <a:rPr lang="en-US" altLang="ko-KR" sz="2000" dirty="0">
                <a:latin typeface="+mn-ea"/>
              </a:rPr>
              <a:t>Proxy</a:t>
            </a:r>
            <a:endParaRPr lang="ko-KR" altLang="en-US" sz="2000" dirty="0">
              <a:latin typeface="+mn-ea"/>
            </a:endParaRPr>
          </a:p>
        </p:txBody>
      </p:sp>
      <p:sp>
        <p:nvSpPr>
          <p:cNvPr id="11" name="TextBox 10"/>
          <p:cNvSpPr txBox="1"/>
          <p:nvPr/>
        </p:nvSpPr>
        <p:spPr>
          <a:xfrm>
            <a:off x="6143446" y="4976976"/>
            <a:ext cx="1796774" cy="369332"/>
          </a:xfrm>
          <a:prstGeom prst="rect">
            <a:avLst/>
          </a:prstGeom>
          <a:noFill/>
        </p:spPr>
        <p:txBody>
          <a:bodyPr wrap="none" rtlCol="0">
            <a:spAutoFit/>
          </a:bodyPr>
          <a:lstStyle/>
          <a:p>
            <a:pPr algn="ctr">
              <a:lnSpc>
                <a:spcPct val="90000"/>
              </a:lnSpc>
            </a:pPr>
            <a:r>
              <a:rPr lang="en-US" altLang="ko-KR" sz="2000" dirty="0">
                <a:latin typeface="+mn-ea"/>
              </a:rPr>
              <a:t>Billing System</a:t>
            </a:r>
            <a:endParaRPr lang="ko-KR" altLang="en-US" sz="2000" dirty="0">
              <a:latin typeface="+mn-ea"/>
            </a:endParaRPr>
          </a:p>
        </p:txBody>
      </p:sp>
      <p:sp>
        <p:nvSpPr>
          <p:cNvPr id="12" name="TextBox 11"/>
          <p:cNvSpPr txBox="1"/>
          <p:nvPr/>
        </p:nvSpPr>
        <p:spPr>
          <a:xfrm>
            <a:off x="8630961" y="4976976"/>
            <a:ext cx="1678666" cy="369332"/>
          </a:xfrm>
          <a:prstGeom prst="rect">
            <a:avLst/>
          </a:prstGeom>
          <a:noFill/>
        </p:spPr>
        <p:txBody>
          <a:bodyPr wrap="none" rtlCol="0">
            <a:spAutoFit/>
          </a:bodyPr>
          <a:lstStyle/>
          <a:p>
            <a:pPr algn="ctr">
              <a:lnSpc>
                <a:spcPct val="90000"/>
              </a:lnSpc>
            </a:pPr>
            <a:r>
              <a:rPr lang="en-US" altLang="ko-KR" sz="2000" dirty="0">
                <a:latin typeface="+mn-ea"/>
              </a:rPr>
              <a:t>Malicious UE</a:t>
            </a:r>
            <a:endParaRPr lang="ko-KR" altLang="en-US" sz="2000" dirty="0">
              <a:latin typeface="+mn-ea"/>
            </a:endParaRPr>
          </a:p>
        </p:txBody>
      </p:sp>
      <p:sp>
        <p:nvSpPr>
          <p:cNvPr id="13" name="왼쪽/오른쪽 화살표 12"/>
          <p:cNvSpPr/>
          <p:nvPr/>
        </p:nvSpPr>
        <p:spPr>
          <a:xfrm>
            <a:off x="7811922" y="3950960"/>
            <a:ext cx="1032862" cy="288032"/>
          </a:xfrm>
          <a:prstGeom prst="lef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7316249" y="2611690"/>
            <a:ext cx="2024208" cy="341632"/>
          </a:xfrm>
          <a:prstGeom prst="rect">
            <a:avLst/>
          </a:prstGeom>
          <a:noFill/>
        </p:spPr>
        <p:txBody>
          <a:bodyPr wrap="none" rtlCol="0">
            <a:spAutoFit/>
          </a:bodyPr>
          <a:lstStyle/>
          <a:p>
            <a:pPr>
              <a:lnSpc>
                <a:spcPct val="90000"/>
              </a:lnSpc>
            </a:pPr>
            <a:r>
              <a:rPr lang="en-US" altLang="ko-KR" u="sng" dirty="0">
                <a:latin typeface="+mn-ea"/>
              </a:rPr>
              <a:t>Cellular Networks</a:t>
            </a:r>
            <a:endParaRPr lang="ko-KR" altLang="en-US" u="sng" dirty="0">
              <a:latin typeface="+mn-ea"/>
            </a:endParaRPr>
          </a:p>
        </p:txBody>
      </p:sp>
      <p:sp>
        <p:nvSpPr>
          <p:cNvPr id="15" name="TextBox 14"/>
          <p:cNvSpPr txBox="1"/>
          <p:nvPr/>
        </p:nvSpPr>
        <p:spPr>
          <a:xfrm>
            <a:off x="2729443" y="2646313"/>
            <a:ext cx="1757212" cy="341632"/>
          </a:xfrm>
          <a:prstGeom prst="rect">
            <a:avLst/>
          </a:prstGeom>
          <a:noFill/>
        </p:spPr>
        <p:txBody>
          <a:bodyPr wrap="none" rtlCol="0">
            <a:spAutoFit/>
          </a:bodyPr>
          <a:lstStyle/>
          <a:p>
            <a:pPr>
              <a:lnSpc>
                <a:spcPct val="90000"/>
              </a:lnSpc>
            </a:pPr>
            <a:r>
              <a:rPr lang="en-US" altLang="ko-KR" u="sng" dirty="0">
                <a:latin typeface="+mn-ea"/>
              </a:rPr>
              <a:t>Wired Internet</a:t>
            </a:r>
            <a:endParaRPr lang="ko-KR" altLang="en-US" u="sng" dirty="0">
              <a:latin typeface="+mn-ea"/>
            </a:endParaRPr>
          </a:p>
        </p:txBody>
      </p:sp>
      <p:sp>
        <p:nvSpPr>
          <p:cNvPr id="16" name="왼쪽/오른쪽 화살표 15"/>
          <p:cNvSpPr/>
          <p:nvPr/>
        </p:nvSpPr>
        <p:spPr>
          <a:xfrm>
            <a:off x="3124429" y="3950960"/>
            <a:ext cx="937977" cy="288032"/>
          </a:xfrm>
          <a:prstGeom prst="lef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왼쪽/오른쪽 화살표 16"/>
          <p:cNvSpPr/>
          <p:nvPr/>
        </p:nvSpPr>
        <p:spPr>
          <a:xfrm>
            <a:off x="5379468" y="3950960"/>
            <a:ext cx="937977" cy="288032"/>
          </a:xfrm>
          <a:prstGeom prst="lef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p:cNvSpPr/>
          <p:nvPr/>
        </p:nvSpPr>
        <p:spPr>
          <a:xfrm>
            <a:off x="10309627" y="3212976"/>
            <a:ext cx="897353" cy="342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latin typeface="+mn-ea"/>
              </a:rPr>
              <a:t>Packet 1</a:t>
            </a:r>
            <a:endParaRPr lang="ko-KR" altLang="en-US" sz="1400" dirty="0">
              <a:latin typeface="+mn-ea"/>
            </a:endParaRPr>
          </a:p>
        </p:txBody>
      </p:sp>
      <p:sp>
        <p:nvSpPr>
          <p:cNvPr id="19" name="직사각형 18"/>
          <p:cNvSpPr/>
          <p:nvPr/>
        </p:nvSpPr>
        <p:spPr>
          <a:xfrm>
            <a:off x="10311002" y="3590580"/>
            <a:ext cx="897353" cy="342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latin typeface="+mn-ea"/>
              </a:rPr>
              <a:t>Packet 2</a:t>
            </a:r>
            <a:endParaRPr lang="ko-KR" altLang="en-US" sz="1400" dirty="0">
              <a:latin typeface="+mn-ea"/>
            </a:endParaRPr>
          </a:p>
        </p:txBody>
      </p:sp>
      <p:sp>
        <p:nvSpPr>
          <p:cNvPr id="20" name="직사각형 19"/>
          <p:cNvSpPr/>
          <p:nvPr/>
        </p:nvSpPr>
        <p:spPr>
          <a:xfrm>
            <a:off x="10309626" y="3968184"/>
            <a:ext cx="897353" cy="342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latin typeface="+mn-ea"/>
              </a:rPr>
              <a:t>Packet 3</a:t>
            </a:r>
            <a:endParaRPr lang="ko-KR" altLang="en-US" sz="1400" dirty="0">
              <a:latin typeface="+mn-ea"/>
            </a:endParaRPr>
          </a:p>
        </p:txBody>
      </p:sp>
      <p:sp>
        <p:nvSpPr>
          <p:cNvPr id="22" name="직사각형 21"/>
          <p:cNvSpPr/>
          <p:nvPr/>
        </p:nvSpPr>
        <p:spPr>
          <a:xfrm>
            <a:off x="9046740" y="3212976"/>
            <a:ext cx="1252000" cy="342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altLang="ko-KR" sz="1400" dirty="0">
                <a:latin typeface="+mn-ea"/>
              </a:rPr>
              <a:t>Fake TCP </a:t>
            </a:r>
            <a:r>
              <a:rPr lang="en-US" altLang="ko-KR" sz="1400" dirty="0" err="1">
                <a:latin typeface="+mn-ea"/>
              </a:rPr>
              <a:t>Hdr</a:t>
            </a:r>
            <a:endParaRPr lang="ko-KR" altLang="en-US" sz="1400" dirty="0">
              <a:latin typeface="+mn-ea"/>
            </a:endParaRPr>
          </a:p>
        </p:txBody>
      </p:sp>
      <p:sp>
        <p:nvSpPr>
          <p:cNvPr id="23" name="직사각형 22"/>
          <p:cNvSpPr/>
          <p:nvPr/>
        </p:nvSpPr>
        <p:spPr>
          <a:xfrm>
            <a:off x="9046740" y="3593422"/>
            <a:ext cx="1252000" cy="342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altLang="ko-KR" sz="1400" dirty="0">
                <a:latin typeface="+mn-ea"/>
              </a:rPr>
              <a:t>Fake TCP </a:t>
            </a:r>
            <a:r>
              <a:rPr lang="en-US" altLang="ko-KR" sz="1400" dirty="0" err="1">
                <a:latin typeface="+mn-ea"/>
              </a:rPr>
              <a:t>Hdr</a:t>
            </a:r>
            <a:endParaRPr lang="ko-KR" altLang="en-US" sz="1400" dirty="0">
              <a:latin typeface="+mn-ea"/>
            </a:endParaRPr>
          </a:p>
        </p:txBody>
      </p:sp>
      <p:sp>
        <p:nvSpPr>
          <p:cNvPr id="24" name="직사각형 23"/>
          <p:cNvSpPr/>
          <p:nvPr/>
        </p:nvSpPr>
        <p:spPr>
          <a:xfrm>
            <a:off x="9046740" y="3963235"/>
            <a:ext cx="1252000" cy="342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altLang="ko-KR" sz="1400" dirty="0">
                <a:latin typeface="+mn-ea"/>
              </a:rPr>
              <a:t>Fake TCP </a:t>
            </a:r>
            <a:r>
              <a:rPr lang="en-US" altLang="ko-KR" sz="1400" dirty="0" err="1">
                <a:latin typeface="+mn-ea"/>
              </a:rPr>
              <a:t>Hdr</a:t>
            </a:r>
            <a:endParaRPr lang="ko-KR" altLang="en-US" sz="1400" dirty="0">
              <a:latin typeface="+mn-ea"/>
            </a:endParaRPr>
          </a:p>
        </p:txBody>
      </p:sp>
      <p:sp>
        <p:nvSpPr>
          <p:cNvPr id="25" name="TextBox 24"/>
          <p:cNvSpPr txBox="1"/>
          <p:nvPr/>
        </p:nvSpPr>
        <p:spPr>
          <a:xfrm>
            <a:off x="5686792" y="3199310"/>
            <a:ext cx="327334" cy="369332"/>
          </a:xfrm>
          <a:prstGeom prst="rect">
            <a:avLst/>
          </a:prstGeom>
          <a:noFill/>
        </p:spPr>
        <p:txBody>
          <a:bodyPr wrap="none" rtlCol="0">
            <a:spAutoFit/>
          </a:bodyPr>
          <a:lstStyle/>
          <a:p>
            <a:pPr>
              <a:lnSpc>
                <a:spcPct val="90000"/>
              </a:lnSpc>
            </a:pPr>
            <a:r>
              <a:rPr lang="en-US" altLang="ko-KR" sz="2000" dirty="0">
                <a:solidFill>
                  <a:schemeClr val="accent6"/>
                </a:solidFill>
              </a:rPr>
              <a:t>$</a:t>
            </a:r>
            <a:endParaRPr lang="ko-KR" altLang="en-US" sz="2000" dirty="0">
              <a:solidFill>
                <a:schemeClr val="accent6"/>
              </a:solidFill>
            </a:endParaRPr>
          </a:p>
        </p:txBody>
      </p:sp>
      <p:sp>
        <p:nvSpPr>
          <p:cNvPr id="26" name="TextBox 25"/>
          <p:cNvSpPr txBox="1"/>
          <p:nvPr/>
        </p:nvSpPr>
        <p:spPr>
          <a:xfrm>
            <a:off x="5686792" y="3568642"/>
            <a:ext cx="327334" cy="369332"/>
          </a:xfrm>
          <a:prstGeom prst="rect">
            <a:avLst/>
          </a:prstGeom>
          <a:noFill/>
        </p:spPr>
        <p:txBody>
          <a:bodyPr wrap="none" rtlCol="0">
            <a:spAutoFit/>
          </a:bodyPr>
          <a:lstStyle/>
          <a:p>
            <a:pPr>
              <a:lnSpc>
                <a:spcPct val="90000"/>
              </a:lnSpc>
            </a:pPr>
            <a:r>
              <a:rPr lang="en-US" altLang="ko-KR" sz="2000" dirty="0">
                <a:solidFill>
                  <a:schemeClr val="accent6"/>
                </a:solidFill>
              </a:rPr>
              <a:t>$</a:t>
            </a:r>
            <a:endParaRPr lang="ko-KR" altLang="en-US" sz="2000" dirty="0">
              <a:solidFill>
                <a:schemeClr val="accent6"/>
              </a:solidFill>
            </a:endParaRPr>
          </a:p>
        </p:txBody>
      </p:sp>
      <p:sp>
        <p:nvSpPr>
          <p:cNvPr id="27" name="TextBox 26"/>
          <p:cNvSpPr txBox="1"/>
          <p:nvPr/>
        </p:nvSpPr>
        <p:spPr>
          <a:xfrm>
            <a:off x="5686792" y="3950960"/>
            <a:ext cx="327334" cy="369332"/>
          </a:xfrm>
          <a:prstGeom prst="rect">
            <a:avLst/>
          </a:prstGeom>
          <a:noFill/>
        </p:spPr>
        <p:txBody>
          <a:bodyPr wrap="none" rtlCol="0">
            <a:spAutoFit/>
          </a:bodyPr>
          <a:lstStyle/>
          <a:p>
            <a:pPr>
              <a:lnSpc>
                <a:spcPct val="90000"/>
              </a:lnSpc>
            </a:pPr>
            <a:r>
              <a:rPr lang="en-US" altLang="ko-KR" sz="2000" dirty="0">
                <a:solidFill>
                  <a:schemeClr val="accent6"/>
                </a:solidFill>
              </a:rPr>
              <a:t>$</a:t>
            </a:r>
            <a:endParaRPr lang="ko-KR" altLang="en-US" sz="2000" dirty="0">
              <a:solidFill>
                <a:schemeClr val="accent6"/>
              </a:solidFill>
            </a:endParaRPr>
          </a:p>
        </p:txBody>
      </p:sp>
      <p:sp>
        <p:nvSpPr>
          <p:cNvPr id="30" name="곱셈 기호 29"/>
          <p:cNvSpPr/>
          <p:nvPr/>
        </p:nvSpPr>
        <p:spPr>
          <a:xfrm>
            <a:off x="5669340" y="3575135"/>
            <a:ext cx="357048" cy="393049"/>
          </a:xfrm>
          <a:prstGeom prst="mathMultiply">
            <a:avLst>
              <a:gd name="adj1" fmla="val 11608"/>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solidFill>
                <a:schemeClr val="accent6">
                  <a:lumMod val="60000"/>
                  <a:lumOff val="40000"/>
                </a:schemeClr>
              </a:solidFill>
            </a:endParaRPr>
          </a:p>
        </p:txBody>
      </p:sp>
      <p:sp>
        <p:nvSpPr>
          <p:cNvPr id="31" name="곱셈 기호 30"/>
          <p:cNvSpPr/>
          <p:nvPr/>
        </p:nvSpPr>
        <p:spPr>
          <a:xfrm>
            <a:off x="5669340" y="3958005"/>
            <a:ext cx="357048" cy="393049"/>
          </a:xfrm>
          <a:prstGeom prst="mathMultiply">
            <a:avLst>
              <a:gd name="adj1" fmla="val 11608"/>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solidFill>
                <a:schemeClr val="accent6">
                  <a:lumMod val="60000"/>
                  <a:lumOff val="40000"/>
                </a:schemeClr>
              </a:solidFill>
            </a:endParaRPr>
          </a:p>
        </p:txBody>
      </p:sp>
    </p:spTree>
    <p:extLst>
      <p:ext uri="{BB962C8B-B14F-4D97-AF65-F5344CB8AC3E}">
        <p14:creationId xmlns:p14="http://schemas.microsoft.com/office/powerpoint/2010/main" val="172334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accel="50000" decel="50000" fill="hold" grpId="2" nodeType="clickEffect">
                                  <p:stCondLst>
                                    <p:cond delay="0"/>
                                  </p:stCondLst>
                                  <p:childTnLst>
                                    <p:animMotion origin="layout" path="M 0 0 L -0.25 0 E" pathEditMode="fixed" ptsTypes="">
                                      <p:cBhvr>
                                        <p:cTn id="25" dur="1000" fill="hold"/>
                                        <p:tgtEl>
                                          <p:spTgt spid="18"/>
                                        </p:tgtEl>
                                        <p:attrNameLst>
                                          <p:attrName>ppt_x</p:attrName>
                                          <p:attrName>ppt_y</p:attrName>
                                        </p:attrNameLst>
                                      </p:cBhvr>
                                    </p:animMotion>
                                  </p:childTnLst>
                                </p:cTn>
                              </p:par>
                              <p:par>
                                <p:cTn id="26" presetID="35" presetClass="path" presetSubtype="0" accel="50000" decel="50000" fill="hold" grpId="1" nodeType="withEffect">
                                  <p:stCondLst>
                                    <p:cond delay="0"/>
                                  </p:stCondLst>
                                  <p:childTnLst>
                                    <p:animMotion origin="layout" path="M 0 0 L -0.25 0 E" pathEditMode="fixed" ptsTypes="">
                                      <p:cBhvr>
                                        <p:cTn id="27" dur="1000" fill="hold"/>
                                        <p:tgtEl>
                                          <p:spTgt spid="19"/>
                                        </p:tgtEl>
                                        <p:attrNameLst>
                                          <p:attrName>ppt_x</p:attrName>
                                          <p:attrName>ppt_y</p:attrName>
                                        </p:attrNameLst>
                                      </p:cBhvr>
                                    </p:animMotion>
                                  </p:childTnLst>
                                </p:cTn>
                              </p:par>
                              <p:par>
                                <p:cTn id="28" presetID="35" presetClass="path" presetSubtype="0" accel="50000" decel="50000" fill="hold" grpId="2" nodeType="withEffect">
                                  <p:stCondLst>
                                    <p:cond delay="0"/>
                                  </p:stCondLst>
                                  <p:childTnLst>
                                    <p:animMotion origin="layout" path="M 0 0 L -0.25 0 E" pathEditMode="fixed" ptsTypes="">
                                      <p:cBhvr>
                                        <p:cTn id="29" dur="1000" fill="hold"/>
                                        <p:tgtEl>
                                          <p:spTgt spid="20"/>
                                        </p:tgtEl>
                                        <p:attrNameLst>
                                          <p:attrName>ppt_x</p:attrName>
                                          <p:attrName>ppt_y</p:attrName>
                                        </p:attrNameLst>
                                      </p:cBhvr>
                                    </p:animMotion>
                                  </p:childTnLst>
                                </p:cTn>
                              </p:par>
                              <p:par>
                                <p:cTn id="30" presetID="35" presetClass="path" presetSubtype="0" accel="50000" decel="50000" fill="hold" grpId="1" nodeType="withEffect">
                                  <p:stCondLst>
                                    <p:cond delay="0"/>
                                  </p:stCondLst>
                                  <p:childTnLst>
                                    <p:animMotion origin="layout" path="M 3.96718E-6 2.96296E-6 L -0.24994 2.96296E-6 " pathEditMode="fixed" rAng="0" ptsTypes="AA">
                                      <p:cBhvr>
                                        <p:cTn id="31" dur="1000" fill="hold"/>
                                        <p:tgtEl>
                                          <p:spTgt spid="22"/>
                                        </p:tgtEl>
                                        <p:attrNameLst>
                                          <p:attrName>ppt_x</p:attrName>
                                          <p:attrName>ppt_y</p:attrName>
                                        </p:attrNameLst>
                                      </p:cBhvr>
                                      <p:rCtr x="-12503" y="0"/>
                                    </p:animMotion>
                                  </p:childTnLst>
                                </p:cTn>
                              </p:par>
                              <p:par>
                                <p:cTn id="32" presetID="35" presetClass="path" presetSubtype="0" accel="50000" decel="50000" fill="hold" grpId="2" nodeType="withEffect">
                                  <p:stCondLst>
                                    <p:cond delay="0"/>
                                  </p:stCondLst>
                                  <p:childTnLst>
                                    <p:animMotion origin="layout" path="M 0 0 L -0.25 0 E" pathEditMode="fixed" ptsTypes="">
                                      <p:cBhvr>
                                        <p:cTn id="33" dur="1000" fill="hold"/>
                                        <p:tgtEl>
                                          <p:spTgt spid="23"/>
                                        </p:tgtEl>
                                        <p:attrNameLst>
                                          <p:attrName>ppt_x</p:attrName>
                                          <p:attrName>ppt_y</p:attrName>
                                        </p:attrNameLst>
                                      </p:cBhvr>
                                    </p:animMotion>
                                  </p:childTnLst>
                                </p:cTn>
                              </p:par>
                              <p:par>
                                <p:cTn id="34" presetID="35" presetClass="path" presetSubtype="0" accel="50000" decel="50000" fill="hold" grpId="1" nodeType="withEffect">
                                  <p:stCondLst>
                                    <p:cond delay="0"/>
                                  </p:stCondLst>
                                  <p:childTnLst>
                                    <p:animMotion origin="layout" path="M 3.96718E-6 2.22222E-6 L -0.24994 2.22222E-6 " pathEditMode="fixed" rAng="0" ptsTypes="AA">
                                      <p:cBhvr>
                                        <p:cTn id="35" dur="1000" fill="hold"/>
                                        <p:tgtEl>
                                          <p:spTgt spid="24"/>
                                        </p:tgtEl>
                                        <p:attrNameLst>
                                          <p:attrName>ppt_x</p:attrName>
                                          <p:attrName>ppt_y</p:attrName>
                                        </p:attrNameLst>
                                      </p:cBhvr>
                                      <p:rCtr x="-12503" y="0"/>
                                    </p:animMotion>
                                  </p:childTnLst>
                                </p:cTn>
                              </p:par>
                            </p:childTnLst>
                          </p:cTn>
                        </p:par>
                        <p:par>
                          <p:cTn id="36" fill="hold">
                            <p:stCondLst>
                              <p:cond delay="1000"/>
                            </p:stCondLst>
                            <p:childTnLst>
                              <p:par>
                                <p:cTn id="37" presetID="45"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ppt_w</p:attrName>
                                        </p:attrNameLst>
                                      </p:cBhvr>
                                      <p:tavLst>
                                        <p:tav tm="0" fmla="#ppt_w*sin(2.5*pi*$)">
                                          <p:val>
                                            <p:fltVal val="0"/>
                                          </p:val>
                                        </p:tav>
                                        <p:tav tm="100000">
                                          <p:val>
                                            <p:fltVal val="1"/>
                                          </p:val>
                                        </p:tav>
                                      </p:tavLst>
                                    </p:anim>
                                    <p:anim calcmode="lin" valueType="num">
                                      <p:cBhvr>
                                        <p:cTn id="41" dur="500" fill="hold"/>
                                        <p:tgtEl>
                                          <p:spTgt spid="25"/>
                                        </p:tgtEl>
                                        <p:attrNameLst>
                                          <p:attrName>ppt_h</p:attrName>
                                        </p:attrNameLst>
                                      </p:cBhvr>
                                      <p:tavLst>
                                        <p:tav tm="0">
                                          <p:val>
                                            <p:strVal val="#ppt_h"/>
                                          </p:val>
                                        </p:tav>
                                        <p:tav tm="100000">
                                          <p:val>
                                            <p:strVal val="#ppt_h"/>
                                          </p:val>
                                        </p:tav>
                                      </p:tavLst>
                                    </p:anim>
                                  </p:childTnLst>
                                </p:cTn>
                              </p:par>
                            </p:childTnLst>
                          </p:cTn>
                        </p:par>
                        <p:par>
                          <p:cTn id="42" fill="hold">
                            <p:stCondLst>
                              <p:cond delay="1500"/>
                            </p:stCondLst>
                            <p:childTnLst>
                              <p:par>
                                <p:cTn id="43" presetID="45"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anim calcmode="lin" valueType="num">
                                      <p:cBhvr>
                                        <p:cTn id="46" dur="500" fill="hold"/>
                                        <p:tgtEl>
                                          <p:spTgt spid="26"/>
                                        </p:tgtEl>
                                        <p:attrNameLst>
                                          <p:attrName>ppt_w</p:attrName>
                                        </p:attrNameLst>
                                      </p:cBhvr>
                                      <p:tavLst>
                                        <p:tav tm="0" fmla="#ppt_w*sin(2.5*pi*$)">
                                          <p:val>
                                            <p:fltVal val="0"/>
                                          </p:val>
                                        </p:tav>
                                        <p:tav tm="100000">
                                          <p:val>
                                            <p:fltVal val="1"/>
                                          </p:val>
                                        </p:tav>
                                      </p:tavLst>
                                    </p:anim>
                                    <p:anim calcmode="lin" valueType="num">
                                      <p:cBhvr>
                                        <p:cTn id="47" dur="500" fill="hold"/>
                                        <p:tgtEl>
                                          <p:spTgt spid="26"/>
                                        </p:tgtEl>
                                        <p:attrNameLst>
                                          <p:attrName>ppt_h</p:attrName>
                                        </p:attrNameLst>
                                      </p:cBhvr>
                                      <p:tavLst>
                                        <p:tav tm="0">
                                          <p:val>
                                            <p:strVal val="#ppt_h"/>
                                          </p:val>
                                        </p:tav>
                                        <p:tav tm="100000">
                                          <p:val>
                                            <p:strVal val="#ppt_h"/>
                                          </p:val>
                                        </p:tav>
                                      </p:tavLst>
                                    </p:anim>
                                  </p:childTnLst>
                                </p:cTn>
                              </p:par>
                            </p:childTnLst>
                          </p:cTn>
                        </p:par>
                        <p:par>
                          <p:cTn id="48" fill="hold">
                            <p:stCondLst>
                              <p:cond delay="2000"/>
                            </p:stCondLst>
                            <p:childTnLst>
                              <p:par>
                                <p:cTn id="49" presetID="45"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anim calcmode="lin" valueType="num">
                                      <p:cBhvr>
                                        <p:cTn id="52" dur="500" fill="hold"/>
                                        <p:tgtEl>
                                          <p:spTgt spid="27"/>
                                        </p:tgtEl>
                                        <p:attrNameLst>
                                          <p:attrName>ppt_w</p:attrName>
                                        </p:attrNameLst>
                                      </p:cBhvr>
                                      <p:tavLst>
                                        <p:tav tm="0" fmla="#ppt_w*sin(2.5*pi*$)">
                                          <p:val>
                                            <p:fltVal val="0"/>
                                          </p:val>
                                        </p:tav>
                                        <p:tav tm="100000">
                                          <p:val>
                                            <p:fltVal val="1"/>
                                          </p:val>
                                        </p:tav>
                                      </p:tavLst>
                                    </p:anim>
                                    <p:anim calcmode="lin" valueType="num">
                                      <p:cBhvr>
                                        <p:cTn id="53"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5" presetClass="path" presetSubtype="0" accel="50000" decel="50000" fill="hold" grpId="3" nodeType="clickEffect">
                                  <p:stCondLst>
                                    <p:cond delay="0"/>
                                  </p:stCondLst>
                                  <p:childTnLst>
                                    <p:animMotion origin="layout" path="M -0.45949 2.96296E-6 L -0.24993 2.96296E-6 " pathEditMode="relative" rAng="0" ptsTypes="AA">
                                      <p:cBhvr>
                                        <p:cTn id="64" dur="1000" spd="-100000" fill="hold"/>
                                        <p:tgtEl>
                                          <p:spTgt spid="18"/>
                                        </p:tgtEl>
                                        <p:attrNameLst>
                                          <p:attrName>ppt_x</p:attrName>
                                          <p:attrName>ppt_y</p:attrName>
                                        </p:attrNameLst>
                                      </p:cBhvr>
                                      <p:rCtr x="10471" y="0"/>
                                    </p:animMotion>
                                  </p:childTnLst>
                                </p:cTn>
                              </p:par>
                              <p:par>
                                <p:cTn id="65" presetID="35" presetClass="path" presetSubtype="0" accel="50000" decel="50000" fill="hold" grpId="2" nodeType="withEffect">
                                  <p:stCondLst>
                                    <p:cond delay="0"/>
                                  </p:stCondLst>
                                  <p:childTnLst>
                                    <p:animMotion origin="layout" path="M -0.45949 3.7037E-7 L -0.24993 3.7037E-7 " pathEditMode="relative" rAng="0" ptsTypes="AA">
                                      <p:cBhvr>
                                        <p:cTn id="66" dur="1000" spd="-100000" fill="hold"/>
                                        <p:tgtEl>
                                          <p:spTgt spid="19"/>
                                        </p:tgtEl>
                                        <p:attrNameLst>
                                          <p:attrName>ppt_x</p:attrName>
                                          <p:attrName>ppt_y</p:attrName>
                                        </p:attrNameLst>
                                      </p:cBhvr>
                                      <p:rCtr x="10471" y="0"/>
                                    </p:animMotion>
                                  </p:childTnLst>
                                </p:cTn>
                              </p:par>
                              <p:par>
                                <p:cTn id="67" presetID="35" presetClass="path" presetSubtype="0" accel="50000" decel="50000" fill="hold" grpId="3" nodeType="withEffect">
                                  <p:stCondLst>
                                    <p:cond delay="0"/>
                                  </p:stCondLst>
                                  <p:childTnLst>
                                    <p:animMotion origin="layout" path="M -0.45949 -2.22222E-6 L -0.24993 -2.22222E-6 " pathEditMode="relative" rAng="0" ptsTypes="AA">
                                      <p:cBhvr>
                                        <p:cTn id="68" dur="1000" spd="-100000" fill="hold"/>
                                        <p:tgtEl>
                                          <p:spTgt spid="20"/>
                                        </p:tgtEl>
                                        <p:attrNameLst>
                                          <p:attrName>ppt_x</p:attrName>
                                          <p:attrName>ppt_y</p:attrName>
                                        </p:attrNameLst>
                                      </p:cBhvr>
                                      <p:rCtr x="10471" y="0"/>
                                    </p:animMotion>
                                  </p:childTnLst>
                                </p:cTn>
                              </p:par>
                              <p:par>
                                <p:cTn id="69" presetID="35" presetClass="path" presetSubtype="0" accel="50000" decel="50000" fill="hold" grpId="2" nodeType="withEffect">
                                  <p:stCondLst>
                                    <p:cond delay="0"/>
                                  </p:stCondLst>
                                  <p:childTnLst>
                                    <p:animMotion origin="layout" path="M -0.46028 2.96296E-6 L -0.24994 2.96296E-6 " pathEditMode="relative" rAng="0" ptsTypes="AA">
                                      <p:cBhvr>
                                        <p:cTn id="70" dur="1000" spd="-100000" fill="hold"/>
                                        <p:tgtEl>
                                          <p:spTgt spid="22"/>
                                        </p:tgtEl>
                                        <p:attrNameLst>
                                          <p:attrName>ppt_x</p:attrName>
                                          <p:attrName>ppt_y</p:attrName>
                                        </p:attrNameLst>
                                      </p:cBhvr>
                                      <p:rCtr x="10511" y="0"/>
                                    </p:animMotion>
                                  </p:childTnLst>
                                </p:cTn>
                              </p:par>
                              <p:par>
                                <p:cTn id="71" presetID="35" presetClass="path" presetSubtype="0" accel="50000" decel="50000" fill="hold" grpId="3" nodeType="withEffect">
                                  <p:stCondLst>
                                    <p:cond delay="0"/>
                                  </p:stCondLst>
                                  <p:childTnLst>
                                    <p:animMotion origin="layout" path="M -0.46028 -2.59259E-6 L -0.24994 -2.59259E-6 " pathEditMode="relative" rAng="0" ptsTypes="AA">
                                      <p:cBhvr>
                                        <p:cTn id="72" dur="1000" spd="-100000" fill="hold"/>
                                        <p:tgtEl>
                                          <p:spTgt spid="23"/>
                                        </p:tgtEl>
                                        <p:attrNameLst>
                                          <p:attrName>ppt_x</p:attrName>
                                          <p:attrName>ppt_y</p:attrName>
                                        </p:attrNameLst>
                                      </p:cBhvr>
                                      <p:rCtr x="10511" y="0"/>
                                    </p:animMotion>
                                  </p:childTnLst>
                                </p:cTn>
                              </p:par>
                              <p:par>
                                <p:cTn id="73" presetID="35" presetClass="path" presetSubtype="0" accel="50000" decel="50000" fill="hold" grpId="2" nodeType="withEffect">
                                  <p:stCondLst>
                                    <p:cond delay="0"/>
                                  </p:stCondLst>
                                  <p:childTnLst>
                                    <p:animMotion origin="layout" path="M -0.46028 2.22222E-6 L -0.24994 2.22222E-6 " pathEditMode="relative" rAng="0" ptsTypes="AA">
                                      <p:cBhvr>
                                        <p:cTn id="74" dur="1000" spd="-100000" fill="hold"/>
                                        <p:tgtEl>
                                          <p:spTgt spid="24"/>
                                        </p:tgtEl>
                                        <p:attrNameLst>
                                          <p:attrName>ppt_x</p:attrName>
                                          <p:attrName>ppt_y</p:attrName>
                                        </p:attrNameLst>
                                      </p:cBhvr>
                                      <p:rCtr x="10511" y="0"/>
                                    </p:animMotion>
                                  </p:childTnLst>
                                </p:cTn>
                              </p:par>
                              <p:par>
                                <p:cTn id="75" presetID="50" presetClass="path" presetSubtype="0" accel="50000" decel="50000" fill="hold" grpId="1" nodeType="withEffect">
                                  <p:stCondLst>
                                    <p:cond delay="0"/>
                                  </p:stCondLst>
                                  <p:childTnLst>
                                    <p:animMotion origin="layout" path="M -2.69341E-6 2.96296E-6 L 0.05431 2.96296E-6 C 0.07854 2.96296E-6 0.10862 0.04236 0.10862 0.07685 L 0.10862 0.1537 " pathEditMode="relative" rAng="0" ptsTypes="AAAA">
                                      <p:cBhvr>
                                        <p:cTn id="76" dur="1000" fill="hold"/>
                                        <p:tgtEl>
                                          <p:spTgt spid="25"/>
                                        </p:tgtEl>
                                        <p:attrNameLst>
                                          <p:attrName>ppt_x</p:attrName>
                                          <p:attrName>ppt_y</p:attrName>
                                        </p:attrNameLst>
                                      </p:cBhvr>
                                      <p:rCtr x="5431" y="7685"/>
                                    </p:animMotion>
                                  </p:childTnLst>
                                </p:cTn>
                              </p:par>
                              <p:par>
                                <p:cTn id="77" presetID="1" presetClass="exit" presetSubtype="0" fill="hold" grpId="1" nodeType="withEffect">
                                  <p:stCondLst>
                                    <p:cond delay="0"/>
                                  </p:stCondLst>
                                  <p:childTnLst>
                                    <p:set>
                                      <p:cBhvr>
                                        <p:cTn id="78" dur="1" fill="hold">
                                          <p:stCondLst>
                                            <p:cond delay="0"/>
                                          </p:stCondLst>
                                        </p:cTn>
                                        <p:tgtEl>
                                          <p:spTgt spid="2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0"/>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3" nodeType="clickEffect">
                                  <p:stCondLst>
                                    <p:cond delay="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grpId="4" nodeType="withEffect">
                                  <p:stCondLst>
                                    <p:cond delay="0"/>
                                  </p:stCondLst>
                                  <p:childTnLst>
                                    <p:animEffect transition="out" filter="fad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par>
                                <p:cTn id="93" presetID="10" presetClass="exit" presetSubtype="0" fill="hold" grpId="3" nodeType="withEffect">
                                  <p:stCondLst>
                                    <p:cond delay="0"/>
                                  </p:stCondLst>
                                  <p:childTnLst>
                                    <p:animEffect transition="out" filter="fade">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35" presetClass="path" presetSubtype="0" accel="50000" decel="50000" fill="hold" grpId="4" nodeType="clickEffect">
                                  <p:stCondLst>
                                    <p:cond delay="0"/>
                                  </p:stCondLst>
                                  <p:childTnLst>
                                    <p:animMotion origin="layout" path="M -0.69575 2.96296E-6 L -0.45949 2.96296E-6 " pathEditMode="relative" rAng="0" ptsTypes="AA">
                                      <p:cBhvr>
                                        <p:cTn id="99" dur="1000" spd="-100000" fill="hold"/>
                                        <p:tgtEl>
                                          <p:spTgt spid="18"/>
                                        </p:tgtEl>
                                        <p:attrNameLst>
                                          <p:attrName>ppt_x</p:attrName>
                                          <p:attrName>ppt_y</p:attrName>
                                        </p:attrNameLst>
                                      </p:cBhvr>
                                      <p:rCtr x="12021" y="0"/>
                                    </p:animMotion>
                                  </p:childTnLst>
                                </p:cTn>
                              </p:par>
                              <p:par>
                                <p:cTn id="100" presetID="35" presetClass="path" presetSubtype="0" accel="50000" decel="50000" fill="hold" grpId="3" nodeType="withEffect">
                                  <p:stCondLst>
                                    <p:cond delay="0"/>
                                  </p:stCondLst>
                                  <p:childTnLst>
                                    <p:animMotion origin="layout" path="M -0.69575 3.7037E-7 L -0.45949 3.7037E-7 " pathEditMode="relative" rAng="0" ptsTypes="AA">
                                      <p:cBhvr>
                                        <p:cTn id="101" dur="1000" spd="-100000" fill="hold"/>
                                        <p:tgtEl>
                                          <p:spTgt spid="19"/>
                                        </p:tgtEl>
                                        <p:attrNameLst>
                                          <p:attrName>ppt_x</p:attrName>
                                          <p:attrName>ppt_y</p:attrName>
                                        </p:attrNameLst>
                                      </p:cBhvr>
                                      <p:rCtr x="12021" y="0"/>
                                    </p:animMotion>
                                  </p:childTnLst>
                                </p:cTn>
                              </p:par>
                              <p:par>
                                <p:cTn id="102" presetID="35" presetClass="path" presetSubtype="0" accel="50000" decel="50000" fill="hold" grpId="4" nodeType="withEffect">
                                  <p:stCondLst>
                                    <p:cond delay="0"/>
                                  </p:stCondLst>
                                  <p:childTnLst>
                                    <p:animMotion origin="layout" path="M -0.69575 -2.22222E-6 L -0.45949 -2.22222E-6 " pathEditMode="relative" rAng="0" ptsTypes="AA">
                                      <p:cBhvr>
                                        <p:cTn id="103" dur="1000" spd="-100000" fill="hold"/>
                                        <p:tgtEl>
                                          <p:spTgt spid="20"/>
                                        </p:tgtEl>
                                        <p:attrNameLst>
                                          <p:attrName>ppt_x</p:attrName>
                                          <p:attrName>ppt_y</p:attrName>
                                        </p:attrNameLst>
                                      </p:cBhvr>
                                      <p:rCtr x="1202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2" animBg="1"/>
      <p:bldP spid="18" grpId="3" animBg="1"/>
      <p:bldP spid="18" grpId="4" animBg="1"/>
      <p:bldP spid="19" grpId="0" animBg="1"/>
      <p:bldP spid="19" grpId="1" animBg="1"/>
      <p:bldP spid="19" grpId="2" animBg="1"/>
      <p:bldP spid="19" grpId="3" animBg="1"/>
      <p:bldP spid="20" grpId="0" animBg="1"/>
      <p:bldP spid="20" grpId="2" animBg="1"/>
      <p:bldP spid="20" grpId="3" animBg="1"/>
      <p:bldP spid="20" grpId="4" animBg="1"/>
      <p:bldP spid="22" grpId="0" animBg="1"/>
      <p:bldP spid="22" grpId="1" animBg="1"/>
      <p:bldP spid="22" grpId="2" animBg="1"/>
      <p:bldP spid="22" grpId="3" animBg="1"/>
      <p:bldP spid="23" grpId="0" animBg="1"/>
      <p:bldP spid="23" grpId="2" animBg="1"/>
      <p:bldP spid="23" grpId="3" animBg="1"/>
      <p:bldP spid="23" grpId="4" animBg="1"/>
      <p:bldP spid="24" grpId="0" animBg="1"/>
      <p:bldP spid="24" grpId="1" animBg="1"/>
      <p:bldP spid="24" grpId="2" animBg="1"/>
      <p:bldP spid="24" grpId="3" animBg="1"/>
      <p:bldP spid="25" grpId="0"/>
      <p:bldP spid="25" grpId="1"/>
      <p:bldP spid="26" grpId="0"/>
      <p:bldP spid="26" grpId="1"/>
      <p:bldP spid="27" grpId="0"/>
      <p:bldP spid="27" grpId="1"/>
      <p:bldP spid="30" grpId="0" animBg="1"/>
      <p:bldP spid="30" grpId="1" animBg="1"/>
      <p:bldP spid="31" grpId="0" animBg="1"/>
      <p:bldP spid="3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Free-riding Attack in Practice</a:t>
            </a:r>
            <a:endParaRPr lang="ko-KR" altLang="en-US" dirty="0"/>
          </a:p>
        </p:txBody>
      </p:sp>
      <p:sp>
        <p:nvSpPr>
          <p:cNvPr id="3" name="내용 개체 틀 2"/>
          <p:cNvSpPr>
            <a:spLocks noGrp="1"/>
          </p:cNvSpPr>
          <p:nvPr>
            <p:ph idx="1"/>
          </p:nvPr>
        </p:nvSpPr>
        <p:spPr/>
        <p:txBody>
          <a:bodyPr/>
          <a:lstStyle/>
          <a:p>
            <a:r>
              <a:rPr lang="en-US" altLang="ko-KR" dirty="0"/>
              <a:t>Attack successful in all 3 South Korea ISPs</a:t>
            </a:r>
          </a:p>
          <a:p>
            <a:pPr lvl="1"/>
            <a:r>
              <a:rPr lang="en-US" altLang="ko-KR" dirty="0"/>
              <a:t> </a:t>
            </a:r>
            <a:r>
              <a:rPr lang="en-US" altLang="ko-KR" dirty="0">
                <a:hlinkClick r:id="rId5"/>
              </a:rPr>
              <a:t>https://youtu.be/IK5s0zsnPl0</a:t>
            </a:r>
            <a:endParaRPr lang="en-US" altLang="ko-KR" dirty="0"/>
          </a:p>
        </p:txBody>
      </p:sp>
      <p:pic>
        <p:nvPicPr>
          <p:cNvPr id="4" name="Free-riding Attac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989956" y="2547340"/>
            <a:ext cx="6768752" cy="3807423"/>
          </a:xfrm>
          <a:prstGeom prst="rect">
            <a:avLst/>
          </a:prstGeom>
        </p:spPr>
      </p:pic>
    </p:spTree>
    <p:extLst>
      <p:ext uri="{BB962C8B-B14F-4D97-AF65-F5344CB8AC3E}">
        <p14:creationId xmlns:p14="http://schemas.microsoft.com/office/powerpoint/2010/main" val="386518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Free-riding Attack in Practice</a:t>
            </a:r>
            <a:endParaRPr lang="ko-KR" altLang="en-US" dirty="0"/>
          </a:p>
        </p:txBody>
      </p:sp>
      <p:sp>
        <p:nvSpPr>
          <p:cNvPr id="3" name="내용 개체 틀 2"/>
          <p:cNvSpPr>
            <a:spLocks noGrp="1"/>
          </p:cNvSpPr>
          <p:nvPr>
            <p:ph idx="1"/>
          </p:nvPr>
        </p:nvSpPr>
        <p:spPr/>
        <p:txBody>
          <a:bodyPr/>
          <a:lstStyle/>
          <a:p>
            <a:r>
              <a:rPr lang="en-US" altLang="ko-KR" dirty="0"/>
              <a:t>Packet encryption → evade tunnel header detection</a:t>
            </a:r>
          </a:p>
          <a:p>
            <a:r>
              <a:rPr lang="en-US" altLang="ko-KR" dirty="0"/>
              <a:t>Packet compression → increase data transfer speed</a:t>
            </a:r>
            <a:endParaRPr lang="ko-KR" altLang="en-US" dirty="0"/>
          </a:p>
          <a:p>
            <a:endParaRPr lang="ko-KR" altLang="en-US" dirty="0"/>
          </a:p>
        </p:txBody>
      </p:sp>
      <p:pic>
        <p:nvPicPr>
          <p:cNvPr id="5" name="그림 4"/>
          <p:cNvPicPr>
            <a:picLocks noChangeAspect="1"/>
          </p:cNvPicPr>
          <p:nvPr/>
        </p:nvPicPr>
        <p:blipFill>
          <a:blip r:embed="rId3"/>
          <a:stretch>
            <a:fillRect/>
          </a:stretch>
        </p:blipFill>
        <p:spPr>
          <a:xfrm>
            <a:off x="2566020" y="2852936"/>
            <a:ext cx="6680489" cy="3655082"/>
          </a:xfrm>
          <a:prstGeom prst="rect">
            <a:avLst/>
          </a:prstGeom>
          <a:ln w="57150">
            <a:solidFill>
              <a:schemeClr val="accent1">
                <a:lumMod val="75000"/>
              </a:schemeClr>
            </a:solidFill>
          </a:ln>
        </p:spPr>
      </p:pic>
    </p:spTree>
    <p:extLst>
      <p:ext uri="{BB962C8B-B14F-4D97-AF65-F5344CB8AC3E}">
        <p14:creationId xmlns:p14="http://schemas.microsoft.com/office/powerpoint/2010/main" val="229734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Free-riding Attack in Practice</a:t>
            </a:r>
            <a:endParaRPr lang="ko-KR" altLang="en-US" dirty="0"/>
          </a:p>
        </p:txBody>
      </p:sp>
      <p:sp>
        <p:nvSpPr>
          <p:cNvPr id="3" name="내용 개체 틀 2"/>
          <p:cNvSpPr>
            <a:spLocks noGrp="1"/>
          </p:cNvSpPr>
          <p:nvPr>
            <p:ph idx="1"/>
          </p:nvPr>
        </p:nvSpPr>
        <p:spPr/>
        <p:txBody>
          <a:bodyPr/>
          <a:lstStyle/>
          <a:p>
            <a:r>
              <a:rPr lang="en-US" altLang="ko-KR" dirty="0"/>
              <a:t>Practical even for normal web usage</a:t>
            </a:r>
            <a:endParaRPr lang="ko-KR" altLang="en-US" dirty="0"/>
          </a:p>
        </p:txBody>
      </p:sp>
      <p:pic>
        <p:nvPicPr>
          <p:cNvPr id="4" name="그림 3"/>
          <p:cNvPicPr>
            <a:picLocks noChangeAspect="1"/>
          </p:cNvPicPr>
          <p:nvPr/>
        </p:nvPicPr>
        <p:blipFill>
          <a:blip r:embed="rId3"/>
          <a:stretch>
            <a:fillRect/>
          </a:stretch>
        </p:blipFill>
        <p:spPr>
          <a:xfrm>
            <a:off x="2422004" y="2348880"/>
            <a:ext cx="7042753" cy="3456384"/>
          </a:xfrm>
          <a:prstGeom prst="rect">
            <a:avLst/>
          </a:prstGeom>
          <a:ln w="57150">
            <a:solidFill>
              <a:schemeClr val="accent1">
                <a:lumMod val="75000"/>
              </a:schemeClr>
            </a:solidFill>
          </a:ln>
        </p:spPr>
      </p:pic>
    </p:spTree>
    <p:extLst>
      <p:ext uri="{BB962C8B-B14F-4D97-AF65-F5344CB8AC3E}">
        <p14:creationId xmlns:p14="http://schemas.microsoft.com/office/powerpoint/2010/main" val="65246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Outline</a:t>
            </a:r>
            <a:endParaRPr lang="ko-KR" altLang="en-US" dirty="0"/>
          </a:p>
        </p:txBody>
      </p:sp>
      <p:sp>
        <p:nvSpPr>
          <p:cNvPr id="3" name="내용 개체 틀 2"/>
          <p:cNvSpPr>
            <a:spLocks noGrp="1"/>
          </p:cNvSpPr>
          <p:nvPr>
            <p:ph idx="1"/>
          </p:nvPr>
        </p:nvSpPr>
        <p:spPr/>
        <p:txBody>
          <a:bodyPr>
            <a:normAutofit/>
          </a:bodyPr>
          <a:lstStyle/>
          <a:p>
            <a:r>
              <a:rPr lang="en-US" altLang="ko-KR" sz="2400" dirty="0"/>
              <a:t>Background</a:t>
            </a:r>
          </a:p>
          <a:p>
            <a:r>
              <a:rPr lang="en-US" altLang="ko-KR" sz="2400" dirty="0"/>
              <a:t>ISP’s accounting policy</a:t>
            </a:r>
          </a:p>
          <a:p>
            <a:r>
              <a:rPr lang="en-US" altLang="ko-KR" sz="2400" dirty="0"/>
              <a:t>TCP retransmission attacks</a:t>
            </a:r>
          </a:p>
          <a:p>
            <a:pPr lvl="1"/>
            <a:r>
              <a:rPr lang="en-US" altLang="ko-KR" sz="2000" dirty="0"/>
              <a:t>Usage-inflation attack</a:t>
            </a:r>
          </a:p>
          <a:p>
            <a:pPr lvl="1"/>
            <a:r>
              <a:rPr lang="en-US" altLang="ko-KR" sz="2000" dirty="0"/>
              <a:t>Free-riding attack</a:t>
            </a:r>
          </a:p>
          <a:p>
            <a:r>
              <a:rPr lang="en-US" altLang="ko-KR" sz="2400" dirty="0"/>
              <a:t>Defending attacks</a:t>
            </a:r>
          </a:p>
          <a:p>
            <a:r>
              <a:rPr lang="en-US" altLang="ko-KR" sz="2400" dirty="0"/>
              <a:t>Evaluation</a:t>
            </a:r>
          </a:p>
          <a:p>
            <a:r>
              <a:rPr lang="en-US" altLang="ko-KR" sz="2400" dirty="0"/>
              <a:t>Conclusion</a:t>
            </a:r>
          </a:p>
          <a:p>
            <a:endParaRPr lang="ko-KR" altLang="en-US" sz="2400" dirty="0"/>
          </a:p>
        </p:txBody>
      </p:sp>
    </p:spTree>
    <p:extLst>
      <p:ext uri="{BB962C8B-B14F-4D97-AF65-F5344CB8AC3E}">
        <p14:creationId xmlns:p14="http://schemas.microsoft.com/office/powerpoint/2010/main" val="304768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Defending against Retransmission Attacks</a:t>
            </a:r>
            <a:endParaRPr lang="ko-KR" altLang="en-US" dirty="0"/>
          </a:p>
        </p:txBody>
      </p:sp>
      <p:sp>
        <p:nvSpPr>
          <p:cNvPr id="3" name="내용 개체 틀 2"/>
          <p:cNvSpPr>
            <a:spLocks noGrp="1"/>
          </p:cNvSpPr>
          <p:nvPr>
            <p:ph idx="1"/>
          </p:nvPr>
        </p:nvSpPr>
        <p:spPr/>
        <p:txBody>
          <a:bodyPr>
            <a:normAutofit/>
          </a:bodyPr>
          <a:lstStyle/>
          <a:p>
            <a:r>
              <a:rPr lang="en-US" altLang="ko-KR" sz="2400" dirty="0"/>
              <a:t>Difficult to fundamentally defend against “usage-inflation” attack</a:t>
            </a:r>
          </a:p>
          <a:p>
            <a:pPr lvl="1"/>
            <a:r>
              <a:rPr lang="en-US" altLang="ko-KR" sz="2000" dirty="0"/>
              <a:t>Detect attack by a retransmission rate threshold</a:t>
            </a:r>
          </a:p>
          <a:p>
            <a:pPr lvl="2"/>
            <a:r>
              <a:rPr lang="en-US" altLang="ko-KR" sz="1600" dirty="0" smtClean="0"/>
              <a:t>Static </a:t>
            </a:r>
            <a:r>
              <a:rPr lang="en-US" altLang="ko-KR" sz="1600" dirty="0"/>
              <a:t>retransmission ratio for legitimate flows → lead to false positives</a:t>
            </a:r>
          </a:p>
          <a:p>
            <a:pPr lvl="1"/>
            <a:r>
              <a:rPr lang="en-US" altLang="ko-KR" sz="2000" dirty="0"/>
              <a:t>Monitor TCP sender behavior</a:t>
            </a:r>
          </a:p>
          <a:p>
            <a:pPr lvl="2"/>
            <a:r>
              <a:rPr lang="en-US" altLang="ko-KR" sz="1600" dirty="0"/>
              <a:t>Hard to know from a </a:t>
            </a:r>
            <a:r>
              <a:rPr lang="en-US" altLang="ko-KR" sz="1600" dirty="0" err="1"/>
              <a:t>middlebox</a:t>
            </a:r>
            <a:r>
              <a:rPr lang="en-US" altLang="ko-KR" sz="1600" dirty="0"/>
              <a:t> [Floyd’99, Savage’99, Kuzmanovic’07]</a:t>
            </a:r>
          </a:p>
          <a:p>
            <a:pPr lvl="1"/>
            <a:r>
              <a:rPr lang="en-US" altLang="ko-KR" sz="2000" dirty="0"/>
              <a:t>Relay every TCP connection via Performance Enhancing Proxies(PEPs)</a:t>
            </a:r>
          </a:p>
          <a:p>
            <a:pPr lvl="2"/>
            <a:r>
              <a:rPr lang="en-US" altLang="ko-KR" sz="1600" dirty="0"/>
              <a:t>Expensive and proxy could becomes a new target of attack</a:t>
            </a:r>
          </a:p>
          <a:p>
            <a:r>
              <a:rPr lang="en-US" altLang="ko-KR" sz="2400" dirty="0"/>
              <a:t>Reasonable to defend against “free-riding” attack</a:t>
            </a:r>
          </a:p>
          <a:p>
            <a:pPr lvl="1"/>
            <a:r>
              <a:rPr lang="en-US" altLang="ko-KR" sz="2000" dirty="0"/>
              <a:t>Attacker can simulate behavior of poorly-provisioned environment</a:t>
            </a:r>
          </a:p>
          <a:p>
            <a:pPr lvl="1"/>
            <a:r>
              <a:rPr lang="en-US" altLang="ko-KR" sz="2000" dirty="0"/>
              <a:t>Accurately identify retransmission tunneled packets via DPI</a:t>
            </a:r>
            <a:endParaRPr lang="ko-KR" altLang="en-US" sz="2000" dirty="0"/>
          </a:p>
        </p:txBody>
      </p:sp>
    </p:spTree>
    <p:extLst>
      <p:ext uri="{BB962C8B-B14F-4D97-AF65-F5344CB8AC3E}">
        <p14:creationId xmlns:p14="http://schemas.microsoft.com/office/powerpoint/2010/main" val="343496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Abacus: Cellular Data Accounting System</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7170" name="Picture 2" descr="calculating catì ëí ì´ë¯¸ì§ ê²ìê²°ê³¼"/>
          <p:cNvPicPr>
            <a:picLocks noChangeAspect="1" noChangeArrowheads="1"/>
          </p:cNvPicPr>
          <p:nvPr/>
        </p:nvPicPr>
        <p:blipFill rotWithShape="1">
          <a:blip r:embed="rId3">
            <a:extLst>
              <a:ext uri="{28A0092B-C50C-407E-A947-70E740481C1C}">
                <a14:useLocalDpi xmlns:a14="http://schemas.microsoft.com/office/drawing/2010/main" val="0"/>
              </a:ext>
            </a:extLst>
          </a:blip>
          <a:srcRect b="13063"/>
          <a:stretch/>
        </p:blipFill>
        <p:spPr bwMode="auto">
          <a:xfrm>
            <a:off x="2854052" y="1712515"/>
            <a:ext cx="6667500" cy="43473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79690" y="1844824"/>
            <a:ext cx="2016224" cy="590931"/>
          </a:xfrm>
          <a:prstGeom prst="rect">
            <a:avLst/>
          </a:prstGeom>
          <a:noFill/>
        </p:spPr>
        <p:txBody>
          <a:bodyPr wrap="square" lIns="0" rIns="0" rtlCol="0">
            <a:spAutoFit/>
          </a:bodyPr>
          <a:lstStyle/>
          <a:p>
            <a:pPr algn="ctr">
              <a:lnSpc>
                <a:spcPct val="90000"/>
              </a:lnSpc>
            </a:pPr>
            <a:r>
              <a:rPr lang="en-US" altLang="ko-KR" sz="3600" dirty="0">
                <a:ln w="12700">
                  <a:solidFill>
                    <a:schemeClr val="bg1"/>
                  </a:solidFill>
                </a:ln>
                <a:latin typeface="Impact" panose="020B0806030902050204" pitchFamily="34" charset="0"/>
              </a:rPr>
              <a:t>LET’S DO</a:t>
            </a:r>
            <a:endParaRPr lang="ko-KR" altLang="en-US" sz="3600" dirty="0">
              <a:ln w="12700">
                <a:solidFill>
                  <a:schemeClr val="bg1"/>
                </a:solidFill>
              </a:ln>
              <a:latin typeface="Impact" panose="020B0806030902050204" pitchFamily="34" charset="0"/>
            </a:endParaRPr>
          </a:p>
        </p:txBody>
      </p:sp>
      <p:sp>
        <p:nvSpPr>
          <p:cNvPr id="7" name="TextBox 6"/>
          <p:cNvSpPr txBox="1"/>
          <p:nvPr/>
        </p:nvSpPr>
        <p:spPr>
          <a:xfrm>
            <a:off x="5179690" y="5400984"/>
            <a:ext cx="2016224" cy="590931"/>
          </a:xfrm>
          <a:prstGeom prst="rect">
            <a:avLst/>
          </a:prstGeom>
          <a:noFill/>
        </p:spPr>
        <p:txBody>
          <a:bodyPr wrap="square" lIns="0" rIns="0" rtlCol="0">
            <a:spAutoFit/>
          </a:bodyPr>
          <a:lstStyle/>
          <a:p>
            <a:pPr algn="ctr">
              <a:lnSpc>
                <a:spcPct val="90000"/>
              </a:lnSpc>
            </a:pPr>
            <a:r>
              <a:rPr lang="en-US" altLang="ko-KR" sz="3600" dirty="0">
                <a:ln w="12700">
                  <a:solidFill>
                    <a:schemeClr val="bg1"/>
                  </a:solidFill>
                </a:ln>
                <a:latin typeface="Impact" panose="020B0806030902050204" pitchFamily="34" charset="0"/>
              </a:rPr>
              <a:t>MATH</a:t>
            </a:r>
            <a:endParaRPr lang="ko-KR" altLang="en-US" sz="3600" dirty="0">
              <a:ln w="12700">
                <a:solidFill>
                  <a:schemeClr val="bg1"/>
                </a:solidFill>
              </a:ln>
              <a:latin typeface="Impact" panose="020B0806030902050204" pitchFamily="34" charset="0"/>
            </a:endParaRPr>
          </a:p>
        </p:txBody>
      </p:sp>
    </p:spTree>
    <p:extLst>
      <p:ext uri="{BB962C8B-B14F-4D97-AF65-F5344CB8AC3E}">
        <p14:creationId xmlns:p14="http://schemas.microsoft.com/office/powerpoint/2010/main" val="216264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Abacus: Deterministic DPI (d-DPI)</a:t>
            </a:r>
            <a:endParaRPr lang="ko-KR" altLang="en-US" dirty="0"/>
          </a:p>
        </p:txBody>
      </p:sp>
      <p:sp>
        <p:nvSpPr>
          <p:cNvPr id="3" name="내용 개체 틀 2"/>
          <p:cNvSpPr>
            <a:spLocks noGrp="1"/>
          </p:cNvSpPr>
          <p:nvPr>
            <p:ph idx="1"/>
          </p:nvPr>
        </p:nvSpPr>
        <p:spPr/>
        <p:txBody>
          <a:bodyPr>
            <a:normAutofit/>
          </a:bodyPr>
          <a:lstStyle/>
          <a:p>
            <a:r>
              <a:rPr lang="en-US" altLang="ko-KR" sz="2400" dirty="0"/>
              <a:t>Byte-by-byte comparison of original vs. retransmitted packets</a:t>
            </a:r>
          </a:p>
          <a:p>
            <a:r>
              <a:rPr lang="en-US" altLang="ko-KR" sz="2400" dirty="0"/>
              <a:t>Buffer size: 2 x Receive Window Size</a:t>
            </a:r>
          </a:p>
          <a:p>
            <a:r>
              <a:rPr lang="en-US" altLang="ko-KR" sz="2400" dirty="0"/>
              <a:t>Accounting process</a:t>
            </a:r>
          </a:p>
          <a:p>
            <a:pPr lvl="1"/>
            <a:r>
              <a:rPr lang="en-US" altLang="ko-KR" sz="2000" dirty="0"/>
              <a:t>Head </a:t>
            </a:r>
            <a:r>
              <a:rPr lang="en-US" altLang="ko-KR" sz="2000" dirty="0" err="1"/>
              <a:t>seq</a:t>
            </a:r>
            <a:r>
              <a:rPr lang="en-US" altLang="ko-KR" sz="2000" dirty="0"/>
              <a:t>: 0</a:t>
            </a:r>
          </a:p>
          <a:p>
            <a:pPr lvl="1"/>
            <a:r>
              <a:rPr lang="en-US" altLang="ko-KR" sz="2000" dirty="0"/>
              <a:t>Window Size: 2KB</a:t>
            </a:r>
          </a:p>
          <a:p>
            <a:pPr lvl="1"/>
            <a:r>
              <a:rPr lang="en-US" altLang="ko-KR" sz="2000" dirty="0"/>
              <a:t>Next expected </a:t>
            </a:r>
            <a:r>
              <a:rPr lang="en-US" altLang="ko-KR" sz="2000" dirty="0" err="1"/>
              <a:t>seq</a:t>
            </a:r>
            <a:r>
              <a:rPr lang="en-US" altLang="ko-KR" sz="2000" dirty="0"/>
              <a:t>: 2048</a:t>
            </a:r>
            <a:endParaRPr lang="ko-KR" altLang="en-US" sz="2000" dirty="0"/>
          </a:p>
        </p:txBody>
      </p:sp>
      <p:sp>
        <p:nvSpPr>
          <p:cNvPr id="4" name="직사각형 3"/>
          <p:cNvSpPr/>
          <p:nvPr/>
        </p:nvSpPr>
        <p:spPr>
          <a:xfrm>
            <a:off x="1773932" y="4293096"/>
            <a:ext cx="3168352" cy="936104"/>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u="sng" dirty="0">
                <a:latin typeface="+mn-ea"/>
              </a:rPr>
              <a:t>Strength:</a:t>
            </a:r>
          </a:p>
          <a:p>
            <a:pPr algn="ctr"/>
            <a:r>
              <a:rPr lang="en-US" altLang="ko-KR" sz="2000" dirty="0">
                <a:latin typeface="+mn-ea"/>
              </a:rPr>
              <a:t>No false-positive!</a:t>
            </a:r>
            <a:endParaRPr lang="ko-KR" altLang="en-US" sz="2000" dirty="0">
              <a:latin typeface="+mn-ea"/>
            </a:endParaRPr>
          </a:p>
        </p:txBody>
      </p:sp>
      <p:sp>
        <p:nvSpPr>
          <p:cNvPr id="5" name="직사각형 4"/>
          <p:cNvSpPr/>
          <p:nvPr/>
        </p:nvSpPr>
        <p:spPr>
          <a:xfrm>
            <a:off x="1773932" y="5418659"/>
            <a:ext cx="3168352" cy="936104"/>
          </a:xfrm>
          <a:prstGeom prst="rect">
            <a:avLst/>
          </a:prstGeom>
          <a:solidFill>
            <a:schemeClr val="accent6"/>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u="sng" dirty="0">
                <a:latin typeface="+mn-ea"/>
              </a:rPr>
              <a:t>Weakness:</a:t>
            </a:r>
          </a:p>
          <a:p>
            <a:pPr algn="ctr"/>
            <a:r>
              <a:rPr lang="en-US" altLang="ko-KR" sz="2000" dirty="0">
                <a:latin typeface="+mn-ea"/>
              </a:rPr>
              <a:t>Require large memory!</a:t>
            </a:r>
            <a:endParaRPr lang="ko-KR" altLang="en-US" sz="2000" dirty="0">
              <a:latin typeface="+mn-ea"/>
            </a:endParaRPr>
          </a:p>
        </p:txBody>
      </p:sp>
      <p:sp>
        <p:nvSpPr>
          <p:cNvPr id="7" name="직사각형 6"/>
          <p:cNvSpPr/>
          <p:nvPr/>
        </p:nvSpPr>
        <p:spPr>
          <a:xfrm>
            <a:off x="5446340" y="2780928"/>
            <a:ext cx="5832648" cy="2736304"/>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7730920" y="2852936"/>
            <a:ext cx="1263487" cy="480131"/>
          </a:xfrm>
          <a:prstGeom prst="rect">
            <a:avLst/>
          </a:prstGeom>
          <a:noFill/>
        </p:spPr>
        <p:txBody>
          <a:bodyPr wrap="none" rtlCol="0">
            <a:spAutoFit/>
          </a:bodyPr>
          <a:lstStyle/>
          <a:p>
            <a:pPr>
              <a:lnSpc>
                <a:spcPct val="90000"/>
              </a:lnSpc>
            </a:pPr>
            <a:r>
              <a:rPr lang="en-US" altLang="ko-KR" sz="2800" dirty="0">
                <a:latin typeface="+mn-ea"/>
              </a:rPr>
              <a:t>Flow 0</a:t>
            </a:r>
            <a:endParaRPr lang="ko-KR" altLang="en-US" sz="2800" dirty="0">
              <a:latin typeface="+mn-ea"/>
            </a:endParaRPr>
          </a:p>
        </p:txBody>
      </p:sp>
      <p:sp>
        <p:nvSpPr>
          <p:cNvPr id="9" name="직사각형 8"/>
          <p:cNvSpPr/>
          <p:nvPr/>
        </p:nvSpPr>
        <p:spPr>
          <a:xfrm>
            <a:off x="5698367" y="3717032"/>
            <a:ext cx="2664296" cy="432048"/>
          </a:xfrm>
          <a:prstGeom prst="rect">
            <a:avLst/>
          </a:prstGeom>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err="1">
                <a:latin typeface="+mn-ea"/>
              </a:rPr>
              <a:t>ACKed</a:t>
            </a:r>
            <a:endParaRPr lang="ko-KR" altLang="en-US" dirty="0">
              <a:latin typeface="+mn-ea"/>
            </a:endParaRPr>
          </a:p>
        </p:txBody>
      </p:sp>
      <p:sp>
        <p:nvSpPr>
          <p:cNvPr id="10" name="직사각형 9"/>
          <p:cNvSpPr/>
          <p:nvPr/>
        </p:nvSpPr>
        <p:spPr>
          <a:xfrm>
            <a:off x="8362663" y="3717032"/>
            <a:ext cx="2664296" cy="432048"/>
          </a:xfrm>
          <a:prstGeom prst="rect">
            <a:avLst/>
          </a:prstGeom>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mn-ea"/>
              </a:rPr>
              <a:t>Buffer for new data</a:t>
            </a:r>
            <a:endParaRPr lang="ko-KR" altLang="en-US" dirty="0">
              <a:latin typeface="+mn-ea"/>
            </a:endParaRPr>
          </a:p>
        </p:txBody>
      </p:sp>
      <p:sp>
        <p:nvSpPr>
          <p:cNvPr id="11" name="TextBox 10"/>
          <p:cNvSpPr txBox="1"/>
          <p:nvPr/>
        </p:nvSpPr>
        <p:spPr>
          <a:xfrm>
            <a:off x="6831600" y="3333067"/>
            <a:ext cx="431528" cy="369332"/>
          </a:xfrm>
          <a:prstGeom prst="rect">
            <a:avLst/>
          </a:prstGeom>
          <a:noFill/>
        </p:spPr>
        <p:txBody>
          <a:bodyPr wrap="none" rtlCol="0">
            <a:spAutoFit/>
          </a:bodyPr>
          <a:lstStyle/>
          <a:p>
            <a:pPr>
              <a:lnSpc>
                <a:spcPct val="90000"/>
              </a:lnSpc>
            </a:pPr>
            <a:r>
              <a:rPr lang="en-US" altLang="ko-KR" sz="2000" dirty="0"/>
              <a:t>W</a:t>
            </a:r>
            <a:endParaRPr lang="ko-KR" altLang="en-US" sz="2000" dirty="0"/>
          </a:p>
        </p:txBody>
      </p:sp>
      <p:cxnSp>
        <p:nvCxnSpPr>
          <p:cNvPr id="13" name="직선 연결선 12"/>
          <p:cNvCxnSpPr>
            <a:stCxn id="9" idx="1"/>
          </p:cNvCxnSpPr>
          <p:nvPr/>
        </p:nvCxnSpPr>
        <p:spPr>
          <a:xfrm flipV="1">
            <a:off x="5698367" y="3429000"/>
            <a:ext cx="0" cy="504056"/>
          </a:xfrm>
          <a:prstGeom prst="line">
            <a:avLst/>
          </a:prstGeom>
          <a:ln w="28575">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flipV="1">
            <a:off x="8362663" y="3429000"/>
            <a:ext cx="0" cy="504056"/>
          </a:xfrm>
          <a:prstGeom prst="line">
            <a:avLst/>
          </a:prstGeom>
          <a:ln w="28575">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flipV="1">
            <a:off x="11026959" y="3429000"/>
            <a:ext cx="0" cy="504056"/>
          </a:xfrm>
          <a:prstGeom prst="line">
            <a:avLst/>
          </a:prstGeom>
          <a:ln w="28575">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flipH="1">
            <a:off x="5709000" y="3517733"/>
            <a:ext cx="1133233" cy="0"/>
          </a:xfrm>
          <a:prstGeom prst="straightConnector1">
            <a:avLst/>
          </a:prstGeom>
          <a:ln w="28575">
            <a:solidFill>
              <a:schemeClr val="accent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a:xfrm>
            <a:off x="7204060" y="3517733"/>
            <a:ext cx="1133233" cy="0"/>
          </a:xfrm>
          <a:prstGeom prst="straightConnector1">
            <a:avLst/>
          </a:prstGeom>
          <a:ln w="28575">
            <a:solidFill>
              <a:schemeClr val="accent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490730" y="3333067"/>
            <a:ext cx="431528" cy="369332"/>
          </a:xfrm>
          <a:prstGeom prst="rect">
            <a:avLst/>
          </a:prstGeom>
          <a:noFill/>
        </p:spPr>
        <p:txBody>
          <a:bodyPr wrap="none" rtlCol="0">
            <a:spAutoFit/>
          </a:bodyPr>
          <a:lstStyle/>
          <a:p>
            <a:pPr>
              <a:lnSpc>
                <a:spcPct val="90000"/>
              </a:lnSpc>
            </a:pPr>
            <a:r>
              <a:rPr lang="en-US" altLang="ko-KR" sz="2000" dirty="0"/>
              <a:t>W</a:t>
            </a:r>
            <a:endParaRPr lang="ko-KR" altLang="en-US" sz="2000" dirty="0"/>
          </a:p>
        </p:txBody>
      </p:sp>
      <p:cxnSp>
        <p:nvCxnSpPr>
          <p:cNvPr id="20" name="직선 화살표 연결선 19"/>
          <p:cNvCxnSpPr/>
          <p:nvPr/>
        </p:nvCxnSpPr>
        <p:spPr>
          <a:xfrm flipH="1">
            <a:off x="8368130" y="3517733"/>
            <a:ext cx="1133233" cy="0"/>
          </a:xfrm>
          <a:prstGeom prst="straightConnector1">
            <a:avLst/>
          </a:prstGeom>
          <a:ln w="28575">
            <a:solidFill>
              <a:schemeClr val="accent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p:cNvCxnSpPr/>
          <p:nvPr/>
        </p:nvCxnSpPr>
        <p:spPr>
          <a:xfrm>
            <a:off x="9863190" y="3517733"/>
            <a:ext cx="1133233" cy="0"/>
          </a:xfrm>
          <a:prstGeom prst="straightConnector1">
            <a:avLst/>
          </a:prstGeom>
          <a:ln w="28575">
            <a:solidFill>
              <a:schemeClr val="accent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5623625" y="5901197"/>
            <a:ext cx="5478075" cy="453566"/>
          </a:xfrm>
          <a:prstGeom prst="rect">
            <a:avLst/>
          </a:prstGeom>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mn-ea"/>
              </a:rPr>
              <a:t>Packet (</a:t>
            </a:r>
            <a:r>
              <a:rPr lang="en-US" altLang="ko-KR" dirty="0" err="1">
                <a:latin typeface="+mn-ea"/>
              </a:rPr>
              <a:t>Src</a:t>
            </a:r>
            <a:r>
              <a:rPr lang="en-US" altLang="ko-KR" dirty="0">
                <a:latin typeface="+mn-ea"/>
              </a:rPr>
              <a:t>: 102.58.35.5 / </a:t>
            </a:r>
            <a:r>
              <a:rPr lang="en-US" altLang="ko-KR" dirty="0" err="1">
                <a:latin typeface="+mn-ea"/>
              </a:rPr>
              <a:t>Dst</a:t>
            </a:r>
            <a:r>
              <a:rPr lang="en-US" altLang="ko-KR" dirty="0">
                <a:latin typeface="+mn-ea"/>
              </a:rPr>
              <a:t>: 142.98.7.90)</a:t>
            </a:r>
            <a:endParaRPr lang="ko-KR" altLang="en-US" dirty="0">
              <a:latin typeface="+mn-ea"/>
            </a:endParaRPr>
          </a:p>
        </p:txBody>
      </p:sp>
      <p:sp>
        <p:nvSpPr>
          <p:cNvPr id="23" name="직사각형 22"/>
          <p:cNvSpPr/>
          <p:nvPr/>
        </p:nvSpPr>
        <p:spPr>
          <a:xfrm>
            <a:off x="5787008" y="4887001"/>
            <a:ext cx="5151307" cy="453566"/>
          </a:xfrm>
          <a:prstGeom prst="rect">
            <a:avLst/>
          </a:prstGeom>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mn-ea"/>
              </a:rPr>
              <a:t>Retransmitted Packet! (</a:t>
            </a:r>
            <a:r>
              <a:rPr lang="en-US" altLang="ko-KR" dirty="0" err="1">
                <a:latin typeface="+mn-ea"/>
              </a:rPr>
              <a:t>Seq</a:t>
            </a:r>
            <a:r>
              <a:rPr lang="en-US" altLang="ko-KR" dirty="0">
                <a:latin typeface="+mn-ea"/>
              </a:rPr>
              <a:t> = 1024)</a:t>
            </a:r>
            <a:endParaRPr lang="ko-KR" altLang="en-US" dirty="0">
              <a:latin typeface="+mn-ea"/>
            </a:endParaRPr>
          </a:p>
        </p:txBody>
      </p:sp>
      <p:cxnSp>
        <p:nvCxnSpPr>
          <p:cNvPr id="25" name="직선 화살표 연결선 24"/>
          <p:cNvCxnSpPr>
            <a:stCxn id="22" idx="0"/>
            <a:endCxn id="23" idx="2"/>
          </p:cNvCxnSpPr>
          <p:nvPr/>
        </p:nvCxnSpPr>
        <p:spPr>
          <a:xfrm flipH="1" flipV="1">
            <a:off x="8362662" y="5340567"/>
            <a:ext cx="1" cy="560630"/>
          </a:xfrm>
          <a:prstGeom prst="straightConnector1">
            <a:avLst/>
          </a:prstGeom>
          <a:ln w="41275">
            <a:solidFill>
              <a:schemeClr val="accent1">
                <a:lumMod val="50000"/>
              </a:schemeClr>
            </a:solidFill>
            <a:miter lim="800000"/>
            <a:headEnd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8" name="직선 연결선 27"/>
          <p:cNvCxnSpPr/>
          <p:nvPr/>
        </p:nvCxnSpPr>
        <p:spPr>
          <a:xfrm flipV="1">
            <a:off x="5787008" y="4149080"/>
            <a:ext cx="1476120" cy="737921"/>
          </a:xfrm>
          <a:prstGeom prst="line">
            <a:avLst/>
          </a:prstGeom>
          <a:ln w="28575">
            <a:solidFill>
              <a:schemeClr val="accent1">
                <a:lumMod val="50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a:off x="8362661" y="4149080"/>
            <a:ext cx="2575654" cy="737921"/>
          </a:xfrm>
          <a:prstGeom prst="line">
            <a:avLst/>
          </a:prstGeom>
          <a:ln w="28575">
            <a:solidFill>
              <a:schemeClr val="accent1">
                <a:lumMod val="50000"/>
              </a:schemeClr>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96039" y="4221088"/>
            <a:ext cx="1998368" cy="646331"/>
          </a:xfrm>
          <a:prstGeom prst="rect">
            <a:avLst/>
          </a:prstGeom>
          <a:noFill/>
        </p:spPr>
        <p:txBody>
          <a:bodyPr wrap="none" rtlCol="0">
            <a:spAutoFit/>
          </a:bodyPr>
          <a:lstStyle/>
          <a:p>
            <a:pPr>
              <a:lnSpc>
                <a:spcPct val="90000"/>
              </a:lnSpc>
            </a:pPr>
            <a:r>
              <a:rPr lang="en-US" altLang="ko-KR" sz="2000" dirty="0">
                <a:latin typeface="+mn-ea"/>
              </a:rPr>
              <a:t>Compare for</a:t>
            </a:r>
          </a:p>
          <a:p>
            <a:pPr>
              <a:lnSpc>
                <a:spcPct val="90000"/>
              </a:lnSpc>
            </a:pPr>
            <a:r>
              <a:rPr lang="en-US" altLang="ko-KR" sz="2000" dirty="0">
                <a:latin typeface="+mn-ea"/>
              </a:rPr>
              <a:t>payload length!</a:t>
            </a:r>
            <a:endParaRPr lang="ko-KR" altLang="en-US" sz="2000" dirty="0">
              <a:latin typeface="+mn-ea"/>
            </a:endParaRPr>
          </a:p>
        </p:txBody>
      </p:sp>
    </p:spTree>
    <p:extLst>
      <p:ext uri="{BB962C8B-B14F-4D97-AF65-F5344CB8AC3E}">
        <p14:creationId xmlns:p14="http://schemas.microsoft.com/office/powerpoint/2010/main" val="336131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Abacus: Probabilistic DPI (p-DPI)</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normAutofit/>
              </a:bodyPr>
              <a:lstStyle/>
              <a:p>
                <a:r>
                  <a:rPr lang="en-US" altLang="ko-KR" sz="2400" dirty="0"/>
                  <a:t>Store payload by sampling and compare for the sampled data</a:t>
                </a:r>
              </a:p>
              <a:p>
                <a:pPr lvl="1"/>
                <a:r>
                  <a:rPr lang="en-US" altLang="ko-KR" sz="2000" dirty="0"/>
                  <a:t>E.g., store 5 bytes out of every 1,024-byte → reduce memory by ~200x</a:t>
                </a:r>
              </a:p>
              <a:p>
                <a:pPr lvl="1"/>
                <a:endParaRPr lang="en-US" altLang="ko-KR" sz="2000" dirty="0"/>
              </a:p>
              <a:p>
                <a:r>
                  <a:rPr lang="en-US" altLang="ko-KR" sz="2400" dirty="0"/>
                  <a:t>Prevent attacker from guessing the sampled byte locations</a:t>
                </a:r>
              </a:p>
              <a:p>
                <a:pPr lvl="1"/>
                <a:r>
                  <a:rPr lang="en-US" altLang="ko-KR" sz="2000" dirty="0"/>
                  <a:t>Calculate byte location via per-flow key = </a:t>
                </a:r>
                <a14:m>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𝐻𝑀𝐴𝐶</m:t>
                        </m:r>
                      </m:e>
                      <m:sub>
                        <m:r>
                          <a:rPr lang="en-US" altLang="ko-KR" sz="2000" b="0" i="1" smtClean="0">
                            <a:latin typeface="Cambria Math" panose="02040503050406030204" pitchFamily="18" charset="0"/>
                          </a:rPr>
                          <m:t>𝑠𝑒𝑐𝑟𝑒𝑡</m:t>
                        </m:r>
                        <m:r>
                          <a:rPr lang="en-US" altLang="ko-KR" sz="2000" b="0" i="1" smtClean="0">
                            <a:latin typeface="Cambria Math" panose="02040503050406030204" pitchFamily="18" charset="0"/>
                          </a:rPr>
                          <m:t>_</m:t>
                        </m:r>
                        <m:r>
                          <a:rPr lang="en-US" altLang="ko-KR" sz="2000" b="0" i="1" smtClean="0">
                            <a:latin typeface="Cambria Math" panose="02040503050406030204" pitchFamily="18" charset="0"/>
                          </a:rPr>
                          <m:t>𝑘𝑒𝑦</m:t>
                        </m:r>
                      </m:sub>
                    </m:sSub>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𝑛𝑜𝑛𝑐𝑒</m:t>
                    </m:r>
                    <m:r>
                      <a:rPr lang="en-US" altLang="ko-KR" sz="2000" b="0" i="1" smtClean="0">
                        <a:latin typeface="Cambria Math" panose="02040503050406030204" pitchFamily="18" charset="0"/>
                      </a:rPr>
                      <m:t>)</m:t>
                    </m:r>
                  </m:oMath>
                </a14:m>
                <a:endParaRPr lang="ko-KR" altLang="en-US"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a:blip r:embed="rId3"/>
                <a:stretch>
                  <a:fillRect l="-810" t="-1867"/>
                </a:stretch>
              </a:blipFill>
            </p:spPr>
            <p:txBody>
              <a:bodyPr/>
              <a:lstStyle/>
              <a:p>
                <a:r>
                  <a:rPr lang="ko-KR" altLang="en-US">
                    <a:noFill/>
                  </a:rPr>
                  <a:t> </a:t>
                </a:r>
              </a:p>
            </p:txBody>
          </p:sp>
        </mc:Fallback>
      </mc:AlternateContent>
      <p:sp>
        <p:nvSpPr>
          <p:cNvPr id="5" name="직사각형 4"/>
          <p:cNvSpPr/>
          <p:nvPr/>
        </p:nvSpPr>
        <p:spPr>
          <a:xfrm>
            <a:off x="2277988" y="3861048"/>
            <a:ext cx="7272808" cy="2664296"/>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2422004" y="4001616"/>
            <a:ext cx="3744416" cy="18002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표 6"/>
          <p:cNvGraphicFramePr>
            <a:graphicFrameLocks noGrp="1"/>
          </p:cNvGraphicFramePr>
          <p:nvPr>
            <p:extLst>
              <p:ext uri="{D42A27DB-BD31-4B8C-83A1-F6EECF244321}">
                <p14:modId xmlns:p14="http://schemas.microsoft.com/office/powerpoint/2010/main" val="104654313"/>
              </p:ext>
            </p:extLst>
          </p:nvPr>
        </p:nvGraphicFramePr>
        <p:xfrm>
          <a:off x="2422004" y="4001616"/>
          <a:ext cx="3744415" cy="1800200"/>
        </p:xfrm>
        <a:graphic>
          <a:graphicData uri="http://schemas.openxmlformats.org/drawingml/2006/table">
            <a:tbl>
              <a:tblPr firstRow="1" bandRow="1">
                <a:tableStyleId>{69CF1AB2-1976-4502-BF36-3FF5EA218861}</a:tableStyleId>
              </a:tblPr>
              <a:tblGrid>
                <a:gridCol w="748883">
                  <a:extLst>
                    <a:ext uri="{9D8B030D-6E8A-4147-A177-3AD203B41FA5}">
                      <a16:colId xmlns:a16="http://schemas.microsoft.com/office/drawing/2014/main" val="1071167358"/>
                    </a:ext>
                  </a:extLst>
                </a:gridCol>
                <a:gridCol w="748883">
                  <a:extLst>
                    <a:ext uri="{9D8B030D-6E8A-4147-A177-3AD203B41FA5}">
                      <a16:colId xmlns:a16="http://schemas.microsoft.com/office/drawing/2014/main" val="1494196003"/>
                    </a:ext>
                  </a:extLst>
                </a:gridCol>
                <a:gridCol w="748883">
                  <a:extLst>
                    <a:ext uri="{9D8B030D-6E8A-4147-A177-3AD203B41FA5}">
                      <a16:colId xmlns:a16="http://schemas.microsoft.com/office/drawing/2014/main" val="4200229832"/>
                    </a:ext>
                  </a:extLst>
                </a:gridCol>
                <a:gridCol w="748883">
                  <a:extLst>
                    <a:ext uri="{9D8B030D-6E8A-4147-A177-3AD203B41FA5}">
                      <a16:colId xmlns:a16="http://schemas.microsoft.com/office/drawing/2014/main" val="365902710"/>
                    </a:ext>
                  </a:extLst>
                </a:gridCol>
                <a:gridCol w="748883">
                  <a:extLst>
                    <a:ext uri="{9D8B030D-6E8A-4147-A177-3AD203B41FA5}">
                      <a16:colId xmlns:a16="http://schemas.microsoft.com/office/drawing/2014/main" val="1368626703"/>
                    </a:ext>
                  </a:extLst>
                </a:gridCol>
              </a:tblGrid>
              <a:tr h="360040">
                <a:tc gridSpan="5">
                  <a:txBody>
                    <a:bodyPr/>
                    <a:lstStyle/>
                    <a:p>
                      <a:pPr algn="ctr" latinLnBrk="1"/>
                      <a:r>
                        <a:rPr lang="en-US" altLang="ko-KR" sz="1500" dirty="0">
                          <a:solidFill>
                            <a:schemeClr val="tx1"/>
                          </a:solidFill>
                          <a:latin typeface="+mn-ea"/>
                          <a:ea typeface="+mn-ea"/>
                        </a:rPr>
                        <a:t>Base </a:t>
                      </a:r>
                      <a:r>
                        <a:rPr lang="en-US" altLang="ko-KR" sz="1500" dirty="0" err="1">
                          <a:solidFill>
                            <a:schemeClr val="tx1"/>
                          </a:solidFill>
                          <a:latin typeface="+mn-ea"/>
                          <a:ea typeface="+mn-ea"/>
                        </a:rPr>
                        <a:t>Seq</a:t>
                      </a:r>
                      <a:r>
                        <a:rPr lang="en-US" altLang="ko-KR" sz="1500" dirty="0">
                          <a:solidFill>
                            <a:schemeClr val="tx1"/>
                          </a:solidFill>
                          <a:latin typeface="+mn-ea"/>
                          <a:ea typeface="+mn-ea"/>
                        </a:rPr>
                        <a:t> Number (4 byte): 0</a:t>
                      </a: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sz="1500" dirty="0"/>
                    </a:p>
                  </a:txBody>
                  <a:tcPr marL="76759" marR="76759" marT="38379" marB="38379">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sz="1500" dirty="0"/>
                    </a:p>
                  </a:txBody>
                  <a:tcPr marL="76759" marR="76759" marT="38379" marB="38379">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sz="1500" dirty="0"/>
                    </a:p>
                  </a:txBody>
                  <a:tcPr marL="76759" marR="76759" marT="38379" marB="38379">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sz="1500" dirty="0"/>
                    </a:p>
                  </a:txBody>
                  <a:tcPr marL="76759" marR="76759" marT="38379" marB="38379">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75582233"/>
                  </a:ext>
                </a:extLst>
              </a:tr>
              <a:tr h="360040">
                <a:tc>
                  <a:txBody>
                    <a:bodyPr/>
                    <a:lstStyle/>
                    <a:p>
                      <a:pPr algn="ctr" latinLnBrk="1"/>
                      <a:r>
                        <a:rPr lang="en-US" altLang="ko-KR" sz="1500" dirty="0">
                          <a:solidFill>
                            <a:schemeClr val="tx1"/>
                          </a:solidFill>
                          <a:latin typeface="+mn-ea"/>
                          <a:ea typeface="+mn-ea"/>
                        </a:rPr>
                        <a:t>0x41</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0x68</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0x4C</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0x61</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0x70</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13707339"/>
                  </a:ext>
                </a:extLst>
              </a:tr>
              <a:tr h="360040">
                <a:tc>
                  <a:txBody>
                    <a:bodyPr/>
                    <a:lstStyle/>
                    <a:p>
                      <a:pPr algn="ctr" latinLnBrk="1"/>
                      <a:r>
                        <a:rPr lang="en-US" altLang="ko-KR" sz="1500" dirty="0">
                          <a:solidFill>
                            <a:schemeClr val="accent6">
                              <a:lumMod val="60000"/>
                              <a:lumOff val="40000"/>
                            </a:schemeClr>
                          </a:solidFill>
                          <a:latin typeface="+mn-ea"/>
                          <a:ea typeface="+mn-ea"/>
                        </a:rPr>
                        <a:t>0x71</a:t>
                      </a:r>
                      <a:endParaRPr lang="ko-KR" altLang="en-US" sz="1500" dirty="0">
                        <a:solidFill>
                          <a:schemeClr val="accent6">
                            <a:lumMod val="60000"/>
                            <a:lumOff val="40000"/>
                          </a:schemeClr>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accent6">
                              <a:lumMod val="60000"/>
                              <a:lumOff val="40000"/>
                            </a:schemeClr>
                          </a:solidFill>
                          <a:latin typeface="+mn-ea"/>
                          <a:ea typeface="+mn-ea"/>
                        </a:rPr>
                        <a:t>0x69</a:t>
                      </a:r>
                      <a:endParaRPr lang="ko-KR" altLang="en-US" sz="1500" dirty="0">
                        <a:solidFill>
                          <a:schemeClr val="accent6">
                            <a:lumMod val="60000"/>
                            <a:lumOff val="40000"/>
                          </a:schemeClr>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accent6">
                              <a:lumMod val="60000"/>
                              <a:lumOff val="40000"/>
                            </a:schemeClr>
                          </a:solidFill>
                          <a:latin typeface="+mn-ea"/>
                          <a:ea typeface="+mn-ea"/>
                        </a:rPr>
                        <a:t>0x62</a:t>
                      </a:r>
                      <a:endParaRPr lang="ko-KR" altLang="en-US" sz="1500" dirty="0">
                        <a:solidFill>
                          <a:schemeClr val="accent6">
                            <a:lumMod val="60000"/>
                            <a:lumOff val="40000"/>
                          </a:schemeClr>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accent6">
                              <a:lumMod val="60000"/>
                              <a:lumOff val="40000"/>
                            </a:schemeClr>
                          </a:solidFill>
                          <a:latin typeface="+mn-ea"/>
                          <a:ea typeface="+mn-ea"/>
                        </a:rPr>
                        <a:t>0x54</a:t>
                      </a:r>
                      <a:endParaRPr lang="ko-KR" altLang="en-US" sz="1500" dirty="0">
                        <a:solidFill>
                          <a:schemeClr val="accent6">
                            <a:lumMod val="60000"/>
                            <a:lumOff val="40000"/>
                          </a:schemeClr>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accent6">
                              <a:lumMod val="60000"/>
                              <a:lumOff val="40000"/>
                            </a:schemeClr>
                          </a:solidFill>
                          <a:latin typeface="+mn-ea"/>
                          <a:ea typeface="+mn-ea"/>
                        </a:rPr>
                        <a:t>0x5D</a:t>
                      </a:r>
                      <a:endParaRPr lang="ko-KR" altLang="en-US" sz="1500" dirty="0">
                        <a:solidFill>
                          <a:schemeClr val="accent6">
                            <a:lumMod val="60000"/>
                            <a:lumOff val="40000"/>
                          </a:schemeClr>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89561539"/>
                  </a:ext>
                </a:extLst>
              </a:tr>
              <a:tr h="360040">
                <a:tc>
                  <a:txBody>
                    <a:bodyPr/>
                    <a:lstStyle/>
                    <a:p>
                      <a:pPr algn="ctr" latinLnBrk="1"/>
                      <a:r>
                        <a:rPr lang="en-US" altLang="ko-KR" sz="1500" dirty="0">
                          <a:solidFill>
                            <a:schemeClr val="tx1"/>
                          </a:solidFill>
                          <a:latin typeface="+mn-ea"/>
                          <a:ea typeface="+mn-ea"/>
                        </a:rPr>
                        <a:t>0x64</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0x73</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0x39</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0x76</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0x30</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9594489"/>
                  </a:ext>
                </a:extLst>
              </a:tr>
              <a:tr h="360040">
                <a:tc>
                  <a:txBody>
                    <a:bodyPr/>
                    <a:lstStyle/>
                    <a:p>
                      <a:pPr algn="ctr" latinLnBrk="1"/>
                      <a:r>
                        <a:rPr lang="en-US" altLang="ko-KR" sz="1500" dirty="0">
                          <a:solidFill>
                            <a:schemeClr val="tx1"/>
                          </a:solidFill>
                          <a:latin typeface="+mn-ea"/>
                          <a:ea typeface="+mn-ea"/>
                        </a:rPr>
                        <a:t>0x7D</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0x5A</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0x42</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0x4A</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r>
                        <a:rPr lang="en-US" altLang="ko-KR" sz="1500" dirty="0">
                          <a:solidFill>
                            <a:schemeClr val="tx1"/>
                          </a:solidFill>
                          <a:latin typeface="+mn-ea"/>
                          <a:ea typeface="+mn-ea"/>
                        </a:rPr>
                        <a:t>0x62</a:t>
                      </a:r>
                      <a:endParaRPr lang="ko-KR" altLang="en-US" sz="1500" dirty="0">
                        <a:solidFill>
                          <a:schemeClr val="tx1"/>
                        </a:solidFill>
                        <a:latin typeface="+mn-ea"/>
                        <a:ea typeface="+mn-ea"/>
                      </a:endParaRPr>
                    </a:p>
                  </a:txBody>
                  <a:tcPr marL="76759" marR="76759" marT="38379" marB="38379">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86686912"/>
                  </a:ext>
                </a:extLst>
              </a:tr>
            </a:tbl>
          </a:graphicData>
        </a:graphic>
      </p:graphicFrame>
      <p:sp>
        <p:nvSpPr>
          <p:cNvPr id="8" name="직사각형 7"/>
          <p:cNvSpPr/>
          <p:nvPr/>
        </p:nvSpPr>
        <p:spPr>
          <a:xfrm>
            <a:off x="2422004" y="5949280"/>
            <a:ext cx="6984776" cy="432048"/>
          </a:xfrm>
          <a:prstGeom prst="rect">
            <a:avLst/>
          </a:prstGeom>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mn-ea"/>
              </a:rPr>
              <a:t>Retransmitted Packet! (</a:t>
            </a:r>
            <a:r>
              <a:rPr lang="en-US" altLang="ko-KR" dirty="0" err="1">
                <a:latin typeface="+mn-ea"/>
              </a:rPr>
              <a:t>Seq</a:t>
            </a:r>
            <a:r>
              <a:rPr lang="en-US" altLang="ko-KR" dirty="0">
                <a:latin typeface="+mn-ea"/>
              </a:rPr>
              <a:t> = 1024)</a:t>
            </a:r>
            <a:endParaRPr lang="ko-KR" altLang="en-US" dirty="0">
              <a:latin typeface="+mn-ea"/>
            </a:endParaRPr>
          </a:p>
        </p:txBody>
      </p:sp>
      <p:sp>
        <p:nvSpPr>
          <p:cNvPr id="9" name="직사각형 8"/>
          <p:cNvSpPr/>
          <p:nvPr/>
        </p:nvSpPr>
        <p:spPr>
          <a:xfrm>
            <a:off x="6958508" y="4725144"/>
            <a:ext cx="2232248" cy="792088"/>
          </a:xfrm>
          <a:prstGeom prst="rect">
            <a:avLst/>
          </a:prstGeom>
          <a:noFill/>
          <a:ln w="190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mn-ea"/>
              </a:rPr>
              <a:t>Offset = SHA1</a:t>
            </a:r>
          </a:p>
          <a:p>
            <a:pPr algn="ctr"/>
            <a:r>
              <a:rPr lang="en-US" altLang="ko-KR" dirty="0">
                <a:latin typeface="+mn-ea"/>
              </a:rPr>
              <a:t>{Flow Key | BSN}</a:t>
            </a:r>
            <a:endParaRPr lang="ko-KR" altLang="en-US" dirty="0">
              <a:latin typeface="+mn-ea"/>
            </a:endParaRPr>
          </a:p>
        </p:txBody>
      </p:sp>
      <p:sp>
        <p:nvSpPr>
          <p:cNvPr id="10" name="직사각형 9"/>
          <p:cNvSpPr/>
          <p:nvPr/>
        </p:nvSpPr>
        <p:spPr>
          <a:xfrm>
            <a:off x="6958508" y="4001616"/>
            <a:ext cx="2232248" cy="435496"/>
          </a:xfrm>
          <a:prstGeom prst="rect">
            <a:avLst/>
          </a:prstGeom>
          <a:ln w="190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mn-ea"/>
              </a:rPr>
              <a:t>Per-flow key</a:t>
            </a:r>
            <a:endParaRPr lang="ko-KR" altLang="en-US" dirty="0">
              <a:latin typeface="+mn-ea"/>
            </a:endParaRPr>
          </a:p>
        </p:txBody>
      </p:sp>
      <p:cxnSp>
        <p:nvCxnSpPr>
          <p:cNvPr id="12" name="직선 화살표 연결선 11"/>
          <p:cNvCxnSpPr>
            <a:stCxn id="10" idx="2"/>
            <a:endCxn id="9" idx="0"/>
          </p:cNvCxnSpPr>
          <p:nvPr/>
        </p:nvCxnSpPr>
        <p:spPr>
          <a:xfrm>
            <a:off x="8074632" y="4437112"/>
            <a:ext cx="0" cy="288032"/>
          </a:xfrm>
          <a:prstGeom prst="straightConnector1">
            <a:avLst/>
          </a:prstGeom>
          <a:ln w="28575">
            <a:solidFill>
              <a:schemeClr val="accent1">
                <a:lumMod val="50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a:endCxn id="9" idx="2"/>
          </p:cNvCxnSpPr>
          <p:nvPr/>
        </p:nvCxnSpPr>
        <p:spPr>
          <a:xfrm flipV="1">
            <a:off x="8074632" y="5517232"/>
            <a:ext cx="0" cy="432048"/>
          </a:xfrm>
          <a:prstGeom prst="straightConnector1">
            <a:avLst/>
          </a:prstGeom>
          <a:ln w="28575">
            <a:solidFill>
              <a:schemeClr val="accent1">
                <a:lumMod val="50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flipH="1">
            <a:off x="6166419" y="5121188"/>
            <a:ext cx="792089" cy="0"/>
          </a:xfrm>
          <a:prstGeom prst="straightConnector1">
            <a:avLst/>
          </a:prstGeom>
          <a:ln w="44450" cmpd="sng">
            <a:solidFill>
              <a:schemeClr val="accent1">
                <a:lumMod val="50000"/>
              </a:scheme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8314" y="4379313"/>
            <a:ext cx="1778051" cy="313932"/>
          </a:xfrm>
          <a:prstGeom prst="rect">
            <a:avLst/>
          </a:prstGeom>
          <a:noFill/>
        </p:spPr>
        <p:txBody>
          <a:bodyPr wrap="none" rtlCol="0">
            <a:spAutoFit/>
          </a:bodyPr>
          <a:lstStyle/>
          <a:p>
            <a:pPr>
              <a:lnSpc>
                <a:spcPct val="90000"/>
              </a:lnSpc>
            </a:pPr>
            <a:r>
              <a:rPr lang="en-US" altLang="ko-KR" sz="1600" dirty="0">
                <a:latin typeface="+mn-ea"/>
              </a:rPr>
              <a:t>[BSN..BSN+1023]</a:t>
            </a:r>
            <a:endParaRPr lang="ko-KR" altLang="en-US" sz="1600" dirty="0">
              <a:latin typeface="+mn-ea"/>
            </a:endParaRPr>
          </a:p>
        </p:txBody>
      </p:sp>
      <p:sp>
        <p:nvSpPr>
          <p:cNvPr id="20" name="TextBox 19"/>
          <p:cNvSpPr txBox="1"/>
          <p:nvPr/>
        </p:nvSpPr>
        <p:spPr>
          <a:xfrm>
            <a:off x="12814" y="4740108"/>
            <a:ext cx="2377574" cy="313932"/>
          </a:xfrm>
          <a:prstGeom prst="rect">
            <a:avLst/>
          </a:prstGeom>
          <a:noFill/>
        </p:spPr>
        <p:txBody>
          <a:bodyPr wrap="none" rtlCol="0">
            <a:spAutoFit/>
          </a:bodyPr>
          <a:lstStyle/>
          <a:p>
            <a:pPr>
              <a:lnSpc>
                <a:spcPct val="90000"/>
              </a:lnSpc>
            </a:pPr>
            <a:r>
              <a:rPr lang="en-US" altLang="ko-KR" sz="1600" dirty="0">
                <a:latin typeface="+mn-ea"/>
              </a:rPr>
              <a:t>[BSN+1024..BSN+2047]</a:t>
            </a:r>
            <a:endParaRPr lang="ko-KR" altLang="en-US" sz="1600" dirty="0">
              <a:latin typeface="+mn-ea"/>
            </a:endParaRPr>
          </a:p>
        </p:txBody>
      </p:sp>
      <p:sp>
        <p:nvSpPr>
          <p:cNvPr id="23" name="TextBox 22"/>
          <p:cNvSpPr txBox="1"/>
          <p:nvPr/>
        </p:nvSpPr>
        <p:spPr>
          <a:xfrm>
            <a:off x="12814" y="5105992"/>
            <a:ext cx="2377574" cy="313932"/>
          </a:xfrm>
          <a:prstGeom prst="rect">
            <a:avLst/>
          </a:prstGeom>
          <a:noFill/>
        </p:spPr>
        <p:txBody>
          <a:bodyPr wrap="none" rtlCol="0">
            <a:spAutoFit/>
          </a:bodyPr>
          <a:lstStyle/>
          <a:p>
            <a:pPr>
              <a:lnSpc>
                <a:spcPct val="90000"/>
              </a:lnSpc>
            </a:pPr>
            <a:r>
              <a:rPr lang="en-US" altLang="ko-KR" sz="1600" dirty="0">
                <a:latin typeface="+mn-ea"/>
              </a:rPr>
              <a:t>[BSN+2048..BSN+3071]</a:t>
            </a:r>
            <a:endParaRPr lang="ko-KR" altLang="en-US" sz="1600" dirty="0">
              <a:latin typeface="+mn-ea"/>
            </a:endParaRPr>
          </a:p>
        </p:txBody>
      </p:sp>
      <p:sp>
        <p:nvSpPr>
          <p:cNvPr id="24" name="TextBox 23"/>
          <p:cNvSpPr txBox="1"/>
          <p:nvPr/>
        </p:nvSpPr>
        <p:spPr>
          <a:xfrm>
            <a:off x="12814" y="5456902"/>
            <a:ext cx="2377574" cy="313932"/>
          </a:xfrm>
          <a:prstGeom prst="rect">
            <a:avLst/>
          </a:prstGeom>
          <a:noFill/>
        </p:spPr>
        <p:txBody>
          <a:bodyPr wrap="none" rtlCol="0">
            <a:spAutoFit/>
          </a:bodyPr>
          <a:lstStyle/>
          <a:p>
            <a:pPr>
              <a:lnSpc>
                <a:spcPct val="90000"/>
              </a:lnSpc>
            </a:pPr>
            <a:r>
              <a:rPr lang="en-US" altLang="ko-KR" sz="1600" dirty="0">
                <a:latin typeface="+mn-ea"/>
              </a:rPr>
              <a:t>[BSN+3072..BSN+4095]</a:t>
            </a:r>
            <a:endParaRPr lang="ko-KR" altLang="en-US" sz="1600" dirty="0">
              <a:latin typeface="+mn-ea"/>
            </a:endParaRPr>
          </a:p>
        </p:txBody>
      </p:sp>
    </p:spTree>
    <p:extLst>
      <p:ext uri="{BB962C8B-B14F-4D97-AF65-F5344CB8AC3E}">
        <p14:creationId xmlns:p14="http://schemas.microsoft.com/office/powerpoint/2010/main" val="248615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Abacus: Choosing sampling rate of p-DPI</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normAutofit/>
              </a:bodyPr>
              <a:lstStyle/>
              <a:p>
                <a:r>
                  <a:rPr lang="en-US" altLang="ko-KR" sz="2400" dirty="0" smtClean="0"/>
                  <a:t>Choice of n-byte sampling</a:t>
                </a:r>
              </a:p>
              <a:p>
                <a:pPr lvl="1"/>
                <a:r>
                  <a:rPr lang="en-US" altLang="ko-KR" sz="2000" dirty="0"/>
                  <a:t>Memory space efficiency vs. attack detection accuracy</a:t>
                </a:r>
              </a:p>
              <a:p>
                <a:pPr lvl="1"/>
                <a:r>
                  <a:rPr lang="en-US" altLang="ko-KR" sz="2000" dirty="0"/>
                  <a:t>For 1000-byte size packet, attack detection probability</a:t>
                </a:r>
                <a:r>
                  <a:rPr lang="en-US" altLang="ko-KR" sz="2000" dirty="0" smtClean="0"/>
                  <a:t>:   </a:t>
                </a:r>
                <a14:m>
                  <m:oMath xmlns:m="http://schemas.openxmlformats.org/officeDocument/2006/math">
                    <m:r>
                      <a:rPr lang="en-US" altLang="ko-KR" sz="2000" b="0" i="1" smtClean="0">
                        <a:latin typeface="Cambria Math" panose="02040503050406030204" pitchFamily="18" charset="0"/>
                      </a:rPr>
                      <m:t>1 − </m:t>
                    </m:r>
                    <m:f>
                      <m:fPr>
                        <m:ctrlPr>
                          <a:rPr lang="en-US" altLang="ko-KR" sz="2000" b="0" i="1" smtClean="0">
                            <a:latin typeface="Cambria Math" panose="02040503050406030204" pitchFamily="18" charset="0"/>
                          </a:rPr>
                        </m:ctrlPr>
                      </m:fPr>
                      <m:num>
                        <m:sSub>
                          <m:sSubPr>
                            <m:ctrlPr>
                              <a:rPr lang="en-US" altLang="ko-KR" sz="2000" b="0" i="1" smtClean="0">
                                <a:latin typeface="Cambria Math" panose="02040503050406030204" pitchFamily="18" charset="0"/>
                              </a:rPr>
                            </m:ctrlPr>
                          </m:sSubPr>
                          <m:e>
                            <m:sPre>
                              <m:sPrePr>
                                <m:ctrlPr>
                                  <a:rPr lang="en-US" altLang="ko-KR" sz="2000" b="0" i="1" smtClean="0">
                                    <a:latin typeface="Cambria Math" panose="02040503050406030204" pitchFamily="18" charset="0"/>
                                  </a:rPr>
                                </m:ctrlPr>
                              </m:sPrePr>
                              <m:sub>
                                <m:r>
                                  <a:rPr lang="en-US" altLang="ko-KR" sz="2000" b="0" i="1" smtClean="0">
                                    <a:latin typeface="Cambria Math" panose="02040503050406030204" pitchFamily="18" charset="0"/>
                                  </a:rPr>
                                  <m:t>(1000−</m:t>
                                </m:r>
                                <m:r>
                                  <a:rPr lang="en-US" altLang="ko-KR" sz="2000" b="0" i="1" smtClean="0">
                                    <a:latin typeface="Cambria Math" panose="02040503050406030204" pitchFamily="18" charset="0"/>
                                  </a:rPr>
                                  <m:t>𝑦</m:t>
                                </m:r>
                                <m:r>
                                  <a:rPr lang="en-US" altLang="ko-KR" sz="2000" b="0" i="1" smtClean="0">
                                    <a:latin typeface="Cambria Math" panose="02040503050406030204" pitchFamily="18" charset="0"/>
                                  </a:rPr>
                                  <m:t>)</m:t>
                                </m:r>
                              </m:sub>
                              <m:sup/>
                              <m:e>
                                <m:r>
                                  <a:rPr lang="en-US" altLang="ko-KR" b="0" i="1" smtClean="0">
                                    <a:latin typeface="Cambria Math" panose="02040503050406030204" pitchFamily="18" charset="0"/>
                                  </a:rPr>
                                  <m:t>𝐶</m:t>
                                </m:r>
                              </m:e>
                            </m:sPre>
                          </m:e>
                          <m:sub>
                            <m:r>
                              <a:rPr lang="en-US" altLang="ko-KR" sz="2000" b="0" i="1" smtClean="0">
                                <a:latin typeface="Cambria Math" panose="02040503050406030204" pitchFamily="18" charset="0"/>
                              </a:rPr>
                              <m:t>𝑥</m:t>
                            </m:r>
                          </m:sub>
                        </m:sSub>
                      </m:num>
                      <m:den>
                        <m:sSub>
                          <m:sSubPr>
                            <m:ctrlPr>
                              <a:rPr lang="en-US" altLang="ko-KR" sz="2000" b="0" i="1" smtClean="0">
                                <a:latin typeface="Cambria Math" panose="02040503050406030204" pitchFamily="18" charset="0"/>
                              </a:rPr>
                            </m:ctrlPr>
                          </m:sSubPr>
                          <m:e>
                            <m:sPre>
                              <m:sPrePr>
                                <m:ctrlPr>
                                  <a:rPr lang="en-US" altLang="ko-KR" sz="2000" b="0" i="1" smtClean="0">
                                    <a:latin typeface="Cambria Math" panose="02040503050406030204" pitchFamily="18" charset="0"/>
                                  </a:rPr>
                                </m:ctrlPr>
                              </m:sPrePr>
                              <m:sub>
                                <m:r>
                                  <a:rPr lang="en-US" altLang="ko-KR" sz="2000" b="0" i="1" smtClean="0">
                                    <a:latin typeface="Cambria Math" panose="02040503050406030204" pitchFamily="18" charset="0"/>
                                  </a:rPr>
                                  <m:t>1000</m:t>
                                </m:r>
                              </m:sub>
                              <m:sup/>
                              <m:e>
                                <m:r>
                                  <a:rPr lang="en-US" altLang="ko-KR" b="0" i="1" smtClean="0">
                                    <a:latin typeface="Cambria Math" panose="02040503050406030204" pitchFamily="18" charset="0"/>
                                  </a:rPr>
                                  <m:t>𝐶</m:t>
                                </m:r>
                              </m:e>
                            </m:sPre>
                          </m:e>
                          <m:sub>
                            <m:r>
                              <a:rPr lang="en-US" altLang="ko-KR" sz="2000" b="0" i="1" smtClean="0">
                                <a:latin typeface="Cambria Math" panose="02040503050406030204" pitchFamily="18" charset="0"/>
                              </a:rPr>
                              <m:t>𝑥</m:t>
                            </m:r>
                          </m:sub>
                        </m:sSub>
                      </m:den>
                    </m:f>
                  </m:oMath>
                </a14:m>
                <a:endParaRPr lang="en-US" altLang="ko-KR"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a:blip r:embed="rId3"/>
                <a:stretch>
                  <a:fillRect l="-810" t="-1867"/>
                </a:stretch>
              </a:blipFill>
            </p:spPr>
            <p:txBody>
              <a:bodyPr/>
              <a:lstStyle/>
              <a:p>
                <a:r>
                  <a:rPr lang="ko-KR" altLang="en-US">
                    <a:noFill/>
                  </a:rPr>
                  <a:t> </a:t>
                </a:r>
              </a:p>
            </p:txBody>
          </p:sp>
        </mc:Fallback>
      </mc:AlternateContent>
      <p:pic>
        <p:nvPicPr>
          <p:cNvPr id="8" name="그림 7"/>
          <p:cNvPicPr>
            <a:picLocks noChangeAspect="1"/>
          </p:cNvPicPr>
          <p:nvPr/>
        </p:nvPicPr>
        <p:blipFill>
          <a:blip r:embed="rId4"/>
          <a:stretch>
            <a:fillRect/>
          </a:stretch>
        </p:blipFill>
        <p:spPr>
          <a:xfrm>
            <a:off x="2422004" y="3068960"/>
            <a:ext cx="6696744" cy="3559518"/>
          </a:xfrm>
          <a:prstGeom prst="rect">
            <a:avLst/>
          </a:prstGeom>
          <a:ln w="57150">
            <a:solidFill>
              <a:schemeClr val="accent1">
                <a:lumMod val="75000"/>
              </a:schemeClr>
            </a:solidFill>
          </a:ln>
        </p:spPr>
      </p:pic>
    </p:spTree>
    <p:extLst>
      <p:ext uri="{BB962C8B-B14F-4D97-AF65-F5344CB8AC3E}">
        <p14:creationId xmlns:p14="http://schemas.microsoft.com/office/powerpoint/2010/main" val="164582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Evaluation</a:t>
            </a:r>
            <a:endParaRPr lang="ko-KR" altLang="en-US" dirty="0"/>
          </a:p>
        </p:txBody>
      </p:sp>
      <p:sp>
        <p:nvSpPr>
          <p:cNvPr id="3" name="내용 개체 틀 2"/>
          <p:cNvSpPr>
            <a:spLocks noGrp="1"/>
          </p:cNvSpPr>
          <p:nvPr>
            <p:ph idx="1"/>
          </p:nvPr>
        </p:nvSpPr>
        <p:spPr>
          <a:xfrm>
            <a:off x="1593436" y="1600200"/>
            <a:ext cx="9782801" cy="5141168"/>
          </a:xfrm>
        </p:spPr>
        <p:txBody>
          <a:bodyPr>
            <a:normAutofit/>
          </a:bodyPr>
          <a:lstStyle/>
          <a:p>
            <a:r>
              <a:rPr lang="en-US" altLang="ko-KR" sz="2400" dirty="0"/>
              <a:t>Environment setup</a:t>
            </a:r>
          </a:p>
          <a:p>
            <a:pPr lvl="1"/>
            <a:r>
              <a:rPr lang="en-US" altLang="ko-KR" sz="2000" dirty="0"/>
              <a:t>Traffic generator (custom HTTP server) &amp; client</a:t>
            </a:r>
          </a:p>
          <a:p>
            <a:pPr lvl="2"/>
            <a:r>
              <a:rPr lang="en-US" altLang="ko-KR" sz="1800" dirty="0"/>
              <a:t>Dual Intel Xeon E5-2690 CPU (2.90 GHz, 2 </a:t>
            </a:r>
            <a:r>
              <a:rPr lang="en-US" altLang="ko-KR" sz="1800" dirty="0" err="1"/>
              <a:t>octacore</a:t>
            </a:r>
            <a:r>
              <a:rPr lang="en-US" altLang="ko-KR" sz="1800" dirty="0"/>
              <a:t>)</a:t>
            </a:r>
          </a:p>
          <a:p>
            <a:pPr lvl="2"/>
            <a:r>
              <a:rPr lang="en-US" altLang="ko-KR" sz="1800" dirty="0"/>
              <a:t>64GB RAM</a:t>
            </a:r>
          </a:p>
          <a:p>
            <a:pPr lvl="2"/>
            <a:r>
              <a:rPr lang="en-US" altLang="ko-KR" sz="1800" dirty="0"/>
              <a:t>Intel 10G NIC with 82599 chipsets</a:t>
            </a:r>
          </a:p>
          <a:p>
            <a:pPr lvl="1"/>
            <a:r>
              <a:rPr lang="en-US" altLang="ko-KR" sz="2000" dirty="0"/>
              <a:t>d-DPI Abacus</a:t>
            </a:r>
          </a:p>
          <a:p>
            <a:pPr lvl="2"/>
            <a:r>
              <a:rPr lang="en-US" altLang="ko-KR" sz="1800" dirty="0"/>
              <a:t>Same as traffic generator</a:t>
            </a:r>
          </a:p>
          <a:p>
            <a:pPr lvl="1"/>
            <a:r>
              <a:rPr lang="en-US" altLang="ko-KR" sz="2000" dirty="0"/>
              <a:t>p-DPI Abacus</a:t>
            </a:r>
          </a:p>
          <a:p>
            <a:pPr lvl="2"/>
            <a:r>
              <a:rPr lang="en-US" altLang="ko-KR" sz="1800" dirty="0"/>
              <a:t>Intel i7-3770 CPU (3.40 GHz, </a:t>
            </a:r>
            <a:r>
              <a:rPr lang="en-US" altLang="ko-KR" sz="1800" dirty="0" err="1"/>
              <a:t>quadcore</a:t>
            </a:r>
            <a:r>
              <a:rPr lang="en-US" altLang="ko-KR" sz="1800" dirty="0"/>
              <a:t>)</a:t>
            </a:r>
          </a:p>
          <a:p>
            <a:pPr lvl="2"/>
            <a:r>
              <a:rPr lang="en-US" altLang="ko-KR" sz="1800" dirty="0"/>
              <a:t>16GB RAM</a:t>
            </a:r>
          </a:p>
          <a:p>
            <a:pPr lvl="2"/>
            <a:r>
              <a:rPr lang="en-US" altLang="ko-KR" sz="1800" dirty="0"/>
              <a:t>Intel 10G NIC with 82599 chipsets</a:t>
            </a:r>
          </a:p>
          <a:p>
            <a:r>
              <a:rPr lang="en-US" altLang="ko-KR" sz="2400" dirty="0"/>
              <a:t>All machines are connected to 10 </a:t>
            </a:r>
            <a:r>
              <a:rPr lang="en-US" altLang="ko-KR" sz="2400" dirty="0" err="1"/>
              <a:t>Gbps</a:t>
            </a:r>
            <a:r>
              <a:rPr lang="en-US" altLang="ko-KR" sz="2400" dirty="0"/>
              <a:t> Arista 7124 switch</a:t>
            </a:r>
          </a:p>
          <a:p>
            <a:pPr lvl="1"/>
            <a:r>
              <a:rPr lang="en-US" altLang="ko-KR" sz="2200" dirty="0"/>
              <a:t>Abacus monitors all packets via port mirroring</a:t>
            </a:r>
          </a:p>
        </p:txBody>
      </p:sp>
    </p:spTree>
    <p:extLst>
      <p:ext uri="{BB962C8B-B14F-4D97-AF65-F5344CB8AC3E}">
        <p14:creationId xmlns:p14="http://schemas.microsoft.com/office/powerpoint/2010/main" val="30081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microbenchmark</a:t>
            </a:r>
            <a:endParaRPr lang="ko-KR" altLang="en-US" dirty="0"/>
          </a:p>
        </p:txBody>
      </p:sp>
      <p:sp>
        <p:nvSpPr>
          <p:cNvPr id="3" name="내용 개체 틀 2"/>
          <p:cNvSpPr>
            <a:spLocks noGrp="1"/>
          </p:cNvSpPr>
          <p:nvPr>
            <p:ph idx="1"/>
          </p:nvPr>
        </p:nvSpPr>
        <p:spPr>
          <a:xfrm>
            <a:off x="1593436" y="1600200"/>
            <a:ext cx="9782801" cy="4925144"/>
          </a:xfrm>
        </p:spPr>
        <p:txBody>
          <a:bodyPr>
            <a:normAutofit/>
          </a:bodyPr>
          <a:lstStyle/>
          <a:p>
            <a:endParaRPr lang="en-US" altLang="ko-KR" sz="2400" dirty="0"/>
          </a:p>
          <a:p>
            <a:endParaRPr lang="en-US" altLang="ko-KR" sz="2400" dirty="0"/>
          </a:p>
          <a:p>
            <a:endParaRPr lang="en-US" altLang="ko-KR" sz="2400" dirty="0"/>
          </a:p>
          <a:p>
            <a:endParaRPr lang="en-US" altLang="ko-KR" sz="2400" dirty="0"/>
          </a:p>
          <a:p>
            <a:endParaRPr lang="en-US" altLang="ko-KR" sz="2400" dirty="0"/>
          </a:p>
          <a:p>
            <a:r>
              <a:rPr lang="en-US" altLang="ko-KR" sz="2400" dirty="0"/>
              <a:t>d-DPI requires large memory for buffering</a:t>
            </a:r>
          </a:p>
          <a:p>
            <a:pPr lvl="1"/>
            <a:r>
              <a:rPr lang="en-US" altLang="ko-KR" sz="2000" dirty="0"/>
              <a:t>25.9GB @ 160K flows / 53.6GB @ 320K flows</a:t>
            </a:r>
          </a:p>
          <a:p>
            <a:pPr lvl="1"/>
            <a:r>
              <a:rPr lang="en-US" altLang="ko-KR" sz="2000" dirty="0"/>
              <a:t>Begins to drop packets 320K flows</a:t>
            </a:r>
          </a:p>
          <a:p>
            <a:r>
              <a:rPr lang="en-US" altLang="ko-KR" sz="2400" dirty="0"/>
              <a:t>p-DPI requires small memory &amp; CPU</a:t>
            </a:r>
          </a:p>
          <a:p>
            <a:pPr lvl="1"/>
            <a:r>
              <a:rPr lang="en-US" altLang="ko-KR" sz="2000" dirty="0"/>
              <a:t>391MB @ 320K flows</a:t>
            </a:r>
          </a:p>
          <a:p>
            <a:pPr lvl="1"/>
            <a:r>
              <a:rPr lang="en-US" altLang="ko-KR" sz="2000" dirty="0"/>
              <a:t>CPU usage stays under 100% even @ 320K flows</a:t>
            </a:r>
            <a:endParaRPr lang="ko-KR" altLang="en-US" sz="2000" dirty="0"/>
          </a:p>
        </p:txBody>
      </p:sp>
      <p:pic>
        <p:nvPicPr>
          <p:cNvPr id="4" name="그림 3"/>
          <p:cNvPicPr>
            <a:picLocks noChangeAspect="1"/>
          </p:cNvPicPr>
          <p:nvPr/>
        </p:nvPicPr>
        <p:blipFill rotWithShape="1">
          <a:blip r:embed="rId3"/>
          <a:srcRect b="6149"/>
          <a:stretch/>
        </p:blipFill>
        <p:spPr>
          <a:xfrm>
            <a:off x="1701923" y="1616999"/>
            <a:ext cx="4019189" cy="2172041"/>
          </a:xfrm>
          <a:prstGeom prst="rect">
            <a:avLst/>
          </a:prstGeom>
          <a:ln w="57150">
            <a:solidFill>
              <a:schemeClr val="accent1">
                <a:lumMod val="75000"/>
              </a:schemeClr>
            </a:solidFill>
          </a:ln>
        </p:spPr>
      </p:pic>
      <p:pic>
        <p:nvPicPr>
          <p:cNvPr id="5" name="그림 4"/>
          <p:cNvPicPr>
            <a:picLocks noChangeAspect="1"/>
          </p:cNvPicPr>
          <p:nvPr/>
        </p:nvPicPr>
        <p:blipFill rotWithShape="1">
          <a:blip r:embed="rId4"/>
          <a:srcRect b="6105"/>
          <a:stretch/>
        </p:blipFill>
        <p:spPr>
          <a:xfrm>
            <a:off x="6166420" y="1600200"/>
            <a:ext cx="3987332" cy="2188840"/>
          </a:xfrm>
          <a:prstGeom prst="rect">
            <a:avLst/>
          </a:prstGeom>
          <a:ln w="57150">
            <a:solidFill>
              <a:schemeClr val="accent1">
                <a:lumMod val="75000"/>
              </a:schemeClr>
            </a:solidFill>
          </a:ln>
        </p:spPr>
      </p:pic>
      <p:sp>
        <p:nvSpPr>
          <p:cNvPr id="6" name="TextBox 5"/>
          <p:cNvSpPr txBox="1"/>
          <p:nvPr/>
        </p:nvSpPr>
        <p:spPr>
          <a:xfrm>
            <a:off x="3099449" y="3826653"/>
            <a:ext cx="1224136" cy="369332"/>
          </a:xfrm>
          <a:prstGeom prst="rect">
            <a:avLst/>
          </a:prstGeom>
          <a:noFill/>
        </p:spPr>
        <p:txBody>
          <a:bodyPr wrap="square" rtlCol="0">
            <a:spAutoFit/>
          </a:bodyPr>
          <a:lstStyle/>
          <a:p>
            <a:pPr>
              <a:lnSpc>
                <a:spcPct val="90000"/>
              </a:lnSpc>
            </a:pPr>
            <a:r>
              <a:rPr lang="en-US" altLang="ko-KR" sz="2000" dirty="0" smtClean="0">
                <a:solidFill>
                  <a:schemeClr val="accent6">
                    <a:lumMod val="60000"/>
                    <a:lumOff val="40000"/>
                  </a:schemeClr>
                </a:solidFill>
                <a:latin typeface="+mn-ea"/>
              </a:rPr>
              <a:t>1) d-DPI</a:t>
            </a:r>
            <a:endParaRPr lang="ko-KR" altLang="en-US" sz="2000" dirty="0">
              <a:solidFill>
                <a:schemeClr val="accent6">
                  <a:lumMod val="60000"/>
                  <a:lumOff val="40000"/>
                </a:schemeClr>
              </a:solidFill>
              <a:latin typeface="+mn-ea"/>
            </a:endParaRPr>
          </a:p>
        </p:txBody>
      </p:sp>
      <p:sp>
        <p:nvSpPr>
          <p:cNvPr id="7" name="TextBox 6"/>
          <p:cNvSpPr txBox="1"/>
          <p:nvPr/>
        </p:nvSpPr>
        <p:spPr>
          <a:xfrm>
            <a:off x="7576201" y="3826653"/>
            <a:ext cx="1167770" cy="369332"/>
          </a:xfrm>
          <a:prstGeom prst="rect">
            <a:avLst/>
          </a:prstGeom>
          <a:noFill/>
        </p:spPr>
        <p:txBody>
          <a:bodyPr wrap="square" rtlCol="0">
            <a:spAutoFit/>
          </a:bodyPr>
          <a:lstStyle/>
          <a:p>
            <a:pPr>
              <a:lnSpc>
                <a:spcPct val="90000"/>
              </a:lnSpc>
            </a:pPr>
            <a:r>
              <a:rPr lang="en-US" altLang="ko-KR" sz="2000" dirty="0" smtClean="0">
                <a:solidFill>
                  <a:schemeClr val="accent6">
                    <a:lumMod val="60000"/>
                    <a:lumOff val="40000"/>
                  </a:schemeClr>
                </a:solidFill>
                <a:latin typeface="+mn-ea"/>
              </a:rPr>
              <a:t>2) p-DPI</a:t>
            </a:r>
            <a:endParaRPr lang="ko-KR" altLang="en-US" sz="2000" dirty="0">
              <a:solidFill>
                <a:schemeClr val="accent6">
                  <a:lumMod val="60000"/>
                  <a:lumOff val="40000"/>
                </a:schemeClr>
              </a:solidFill>
              <a:latin typeface="+mn-ea"/>
            </a:endParaRPr>
          </a:p>
        </p:txBody>
      </p:sp>
    </p:spTree>
    <p:extLst>
      <p:ext uri="{BB962C8B-B14F-4D97-AF65-F5344CB8AC3E}">
        <p14:creationId xmlns:p14="http://schemas.microsoft.com/office/powerpoint/2010/main" val="337485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Real Traffic Simulation</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dirty="0"/>
                  <a:t>Replay 3G cellular traffic logs</a:t>
                </a:r>
              </a:p>
              <a:p>
                <a:pPr lvl="1"/>
                <a:r>
                  <a:rPr lang="en-US" altLang="ko-KR" dirty="0"/>
                  <a:t>Measured in a commercial cellular ISP in South Korea [Woo’13]</a:t>
                </a:r>
              </a:p>
              <a:p>
                <a:pPr lvl="1"/>
                <a:r>
                  <a:rPr lang="en-US" altLang="ko-KR" dirty="0" smtClean="0"/>
                  <a:t>A daily peak hour: 11PM~12AM </a:t>
                </a:r>
                <a:r>
                  <a:rPr lang="en-US" altLang="ko-KR" dirty="0"/>
                  <a:t>on July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7</m:t>
                        </m:r>
                      </m:e>
                      <m:sup>
                        <m:r>
                          <a:rPr lang="en-US" altLang="ko-KR" b="0" i="1" smtClean="0">
                            <a:latin typeface="Cambria Math" panose="02040503050406030204" pitchFamily="18" charset="0"/>
                          </a:rPr>
                          <m:t>𝑡h</m:t>
                        </m:r>
                      </m:sup>
                    </m:sSup>
                  </m:oMath>
                </a14:m>
                <a:r>
                  <a:rPr lang="en-US" altLang="ko-KR" dirty="0"/>
                  <a:t>, 2012</a:t>
                </a:r>
              </a:p>
              <a:p>
                <a:pPr lvl="1"/>
                <a:r>
                  <a:rPr lang="en-US" altLang="ko-KR" dirty="0"/>
                  <a:t>61 million flows</a:t>
                </a:r>
              </a:p>
              <a:p>
                <a:pPr lvl="1"/>
                <a:r>
                  <a:rPr lang="en-US" altLang="ko-KR" dirty="0"/>
                  <a:t>2.79 TB in volume</a:t>
                </a:r>
              </a:p>
              <a:p>
                <a:pPr lvl="1"/>
                <a:endParaRPr lang="en-US" altLang="ko-KR" dirty="0"/>
              </a:p>
              <a:p>
                <a:r>
                  <a:rPr lang="en-US" altLang="ko-KR" dirty="0"/>
                  <a:t>Inject 100 “free-riding” attacks during replay</a:t>
                </a:r>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a:blip r:embed="rId3"/>
                <a:stretch>
                  <a:fillRect l="-1121" t="-2400"/>
                </a:stretch>
              </a:blipFill>
            </p:spPr>
            <p:txBody>
              <a:bodyPr/>
              <a:lstStyle/>
              <a:p>
                <a:r>
                  <a:rPr lang="ko-KR" altLang="en-US">
                    <a:noFill/>
                  </a:rPr>
                  <a:t> </a:t>
                </a:r>
              </a:p>
            </p:txBody>
          </p:sp>
        </mc:Fallback>
      </mc:AlternateContent>
      <p:sp>
        <p:nvSpPr>
          <p:cNvPr id="4" name="직사각형 3"/>
          <p:cNvSpPr/>
          <p:nvPr/>
        </p:nvSpPr>
        <p:spPr>
          <a:xfrm>
            <a:off x="1701924" y="4836570"/>
            <a:ext cx="8712968" cy="136815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200" b="1" u="sng" dirty="0">
                <a:latin typeface="+mn-ea"/>
              </a:rPr>
              <a:t>Result:</a:t>
            </a:r>
          </a:p>
          <a:p>
            <a:pPr algn="ctr"/>
            <a:endParaRPr lang="en-US" altLang="ko-KR" dirty="0">
              <a:latin typeface="+mn-ea"/>
            </a:endParaRPr>
          </a:p>
          <a:p>
            <a:pPr algn="ctr"/>
            <a:r>
              <a:rPr lang="en-US" altLang="ko-KR" sz="2200" dirty="0">
                <a:latin typeface="+mn-ea"/>
              </a:rPr>
              <a:t>d-DPI &amp; p-DPI accurately detect and report all of the attacks!</a:t>
            </a:r>
            <a:endParaRPr lang="ko-KR" altLang="en-US" sz="2200" dirty="0">
              <a:latin typeface="+mn-ea"/>
            </a:endParaRPr>
          </a:p>
        </p:txBody>
      </p:sp>
    </p:spTree>
    <p:extLst>
      <p:ext uri="{BB962C8B-B14F-4D97-AF65-F5344CB8AC3E}">
        <p14:creationId xmlns:p14="http://schemas.microsoft.com/office/powerpoint/2010/main" val="399257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Related Works</a:t>
            </a:r>
            <a:endParaRPr lang="ko-KR" altLang="en-US" dirty="0"/>
          </a:p>
        </p:txBody>
      </p:sp>
      <p:sp>
        <p:nvSpPr>
          <p:cNvPr id="3" name="내용 개체 틀 2"/>
          <p:cNvSpPr>
            <a:spLocks noGrp="1"/>
          </p:cNvSpPr>
          <p:nvPr>
            <p:ph idx="1"/>
          </p:nvPr>
        </p:nvSpPr>
        <p:spPr/>
        <p:txBody>
          <a:bodyPr>
            <a:normAutofit/>
          </a:bodyPr>
          <a:lstStyle/>
          <a:p>
            <a:r>
              <a:rPr lang="en-US" altLang="ko-KR" sz="2400" dirty="0"/>
              <a:t>Peng et. al. [MobiCom’12, CCS’12]</a:t>
            </a:r>
          </a:p>
          <a:p>
            <a:pPr lvl="1"/>
            <a:r>
              <a:rPr lang="en-US" altLang="ko-KR" sz="2000" dirty="0"/>
              <a:t>Toll-free data access attack</a:t>
            </a:r>
          </a:p>
          <a:p>
            <a:pPr lvl="2"/>
            <a:r>
              <a:rPr lang="en-US" altLang="ko-KR" sz="1800" dirty="0"/>
              <a:t>Bypass cellular accounting via DNS port, which used to be free-of-service</a:t>
            </a:r>
          </a:p>
          <a:p>
            <a:pPr lvl="2"/>
            <a:r>
              <a:rPr lang="en-US" altLang="ko-KR" sz="1800" dirty="0"/>
              <a:t>U.S. ISPs now account for all packets going through DNS port</a:t>
            </a:r>
          </a:p>
          <a:p>
            <a:pPr lvl="2"/>
            <a:r>
              <a:rPr lang="en-US" altLang="ko-KR" sz="1800" dirty="0"/>
              <a:t>South Korea ISPs verify DNS packets</a:t>
            </a:r>
          </a:p>
          <a:p>
            <a:pPr lvl="1"/>
            <a:r>
              <a:rPr lang="en-US" altLang="ko-KR" sz="2000" dirty="0"/>
              <a:t>Stealth-spam attack</a:t>
            </a:r>
          </a:p>
          <a:p>
            <a:pPr lvl="2"/>
            <a:r>
              <a:rPr lang="en-US" altLang="ko-KR" sz="1800" dirty="0"/>
              <a:t>Inject large volume of spam data via UDP after the connection is closed</a:t>
            </a:r>
          </a:p>
          <a:p>
            <a:pPr lvl="2"/>
            <a:r>
              <a:rPr lang="en-US" altLang="ko-KR" sz="1800" dirty="0"/>
              <a:t>Attack limited as most of traffic is TCP (95%)</a:t>
            </a:r>
          </a:p>
          <a:p>
            <a:r>
              <a:rPr lang="en-US" altLang="ko-KR" sz="2400" dirty="0" err="1"/>
              <a:t>Tu</a:t>
            </a:r>
            <a:r>
              <a:rPr lang="en-US" altLang="ko-KR" sz="2400" dirty="0"/>
              <a:t> et. al. [MobiSys’13]</a:t>
            </a:r>
          </a:p>
          <a:p>
            <a:pPr lvl="1"/>
            <a:r>
              <a:rPr lang="en-US" altLang="ko-KR" sz="2000" dirty="0"/>
              <a:t>Inject large volume of spam data via UDP while the user is roaming</a:t>
            </a:r>
          </a:p>
          <a:p>
            <a:pPr lvl="2"/>
            <a:r>
              <a:rPr lang="en-US" altLang="ko-KR" sz="1600" dirty="0"/>
              <a:t>Packet drops during handoffs (e.g. 2G ↔ 3G, 3G ↔ LTE)</a:t>
            </a:r>
          </a:p>
          <a:p>
            <a:pPr lvl="1"/>
            <a:r>
              <a:rPr lang="en-US" altLang="ko-KR" sz="2000" dirty="0"/>
              <a:t>Attack not so severe in real life since TCP in most dominant</a:t>
            </a:r>
            <a:endParaRPr lang="ko-KR" altLang="en-US" sz="2000" dirty="0"/>
          </a:p>
        </p:txBody>
      </p:sp>
    </p:spTree>
    <p:extLst>
      <p:ext uri="{BB962C8B-B14F-4D97-AF65-F5344CB8AC3E}">
        <p14:creationId xmlns:p14="http://schemas.microsoft.com/office/powerpoint/2010/main" val="369725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Basic Tunneling Charging</a:t>
            </a:r>
            <a:endParaRPr lang="ko-KR" altLang="en-US" dirty="0"/>
          </a:p>
        </p:txBody>
      </p:sp>
      <p:graphicFrame>
        <p:nvGraphicFramePr>
          <p:cNvPr id="4" name="표 3"/>
          <p:cNvGraphicFramePr>
            <a:graphicFrameLocks noGrp="1"/>
          </p:cNvGraphicFramePr>
          <p:nvPr>
            <p:extLst>
              <p:ext uri="{D42A27DB-BD31-4B8C-83A1-F6EECF244321}">
                <p14:modId xmlns:p14="http://schemas.microsoft.com/office/powerpoint/2010/main" val="3482853497"/>
              </p:ext>
            </p:extLst>
          </p:nvPr>
        </p:nvGraphicFramePr>
        <p:xfrm>
          <a:off x="402783" y="1484783"/>
          <a:ext cx="11279382" cy="5023194"/>
        </p:xfrm>
        <a:graphic>
          <a:graphicData uri="http://schemas.openxmlformats.org/drawingml/2006/table">
            <a:tbl>
              <a:tblPr firstRow="1" bandRow="1">
                <a:tableStyleId>{073A0DAA-6AF3-43AB-8588-CEC1D06C72B9}</a:tableStyleId>
              </a:tblPr>
              <a:tblGrid>
                <a:gridCol w="3471491">
                  <a:extLst>
                    <a:ext uri="{9D8B030D-6E8A-4147-A177-3AD203B41FA5}">
                      <a16:colId xmlns:a16="http://schemas.microsoft.com/office/drawing/2014/main" val="20000"/>
                    </a:ext>
                  </a:extLst>
                </a:gridCol>
                <a:gridCol w="1125569">
                  <a:extLst>
                    <a:ext uri="{9D8B030D-6E8A-4147-A177-3AD203B41FA5}">
                      <a16:colId xmlns:a16="http://schemas.microsoft.com/office/drawing/2014/main" val="20001"/>
                    </a:ext>
                  </a:extLst>
                </a:gridCol>
                <a:gridCol w="1149265">
                  <a:extLst>
                    <a:ext uri="{9D8B030D-6E8A-4147-A177-3AD203B41FA5}">
                      <a16:colId xmlns:a16="http://schemas.microsoft.com/office/drawing/2014/main" val="20002"/>
                    </a:ext>
                  </a:extLst>
                </a:gridCol>
                <a:gridCol w="1137418">
                  <a:extLst>
                    <a:ext uri="{9D8B030D-6E8A-4147-A177-3AD203B41FA5}">
                      <a16:colId xmlns:a16="http://schemas.microsoft.com/office/drawing/2014/main" val="20003"/>
                    </a:ext>
                  </a:extLst>
                </a:gridCol>
                <a:gridCol w="1123154">
                  <a:extLst>
                    <a:ext uri="{9D8B030D-6E8A-4147-A177-3AD203B41FA5}">
                      <a16:colId xmlns:a16="http://schemas.microsoft.com/office/drawing/2014/main" val="20004"/>
                    </a:ext>
                  </a:extLst>
                </a:gridCol>
                <a:gridCol w="1208505">
                  <a:extLst>
                    <a:ext uri="{9D8B030D-6E8A-4147-A177-3AD203B41FA5}">
                      <a16:colId xmlns:a16="http://schemas.microsoft.com/office/drawing/2014/main" val="20005"/>
                    </a:ext>
                  </a:extLst>
                </a:gridCol>
                <a:gridCol w="1088919">
                  <a:extLst>
                    <a:ext uri="{9D8B030D-6E8A-4147-A177-3AD203B41FA5}">
                      <a16:colId xmlns:a16="http://schemas.microsoft.com/office/drawing/2014/main" val="20006"/>
                    </a:ext>
                  </a:extLst>
                </a:gridCol>
                <a:gridCol w="975061">
                  <a:extLst>
                    <a:ext uri="{9D8B030D-6E8A-4147-A177-3AD203B41FA5}">
                      <a16:colId xmlns:a16="http://schemas.microsoft.com/office/drawing/2014/main" val="20007"/>
                    </a:ext>
                  </a:extLst>
                </a:gridCol>
              </a:tblGrid>
              <a:tr h="573811">
                <a:tc>
                  <a:txBody>
                    <a:bodyPr/>
                    <a:lstStyle/>
                    <a:p>
                      <a:pPr algn="ctr" latinLnBrk="1"/>
                      <a:r>
                        <a:rPr lang="en-US" altLang="ko-KR" sz="1600" dirty="0"/>
                        <a:t>Tunneling Method</a:t>
                      </a:r>
                      <a:endParaRPr lang="ko-KR" altLang="en-US" sz="1600" dirty="0"/>
                    </a:p>
                  </a:txBody>
                  <a:tcPr marL="90582" marR="90582" marT="45291" marB="45291" anchor="ctr"/>
                </a:tc>
                <a:tc>
                  <a:txBody>
                    <a:bodyPr/>
                    <a:lstStyle/>
                    <a:p>
                      <a:pPr algn="ctr" latinLnBrk="1"/>
                      <a:r>
                        <a:rPr lang="en-US" altLang="ko-KR" sz="1600" dirty="0"/>
                        <a:t>SKT</a:t>
                      </a:r>
                      <a:endParaRPr lang="ko-KR" altLang="en-US" sz="1600" dirty="0"/>
                    </a:p>
                  </a:txBody>
                  <a:tcPr marL="90582" marR="90582" marT="45291" marB="45291" anchor="ctr"/>
                </a:tc>
                <a:tc>
                  <a:txBody>
                    <a:bodyPr/>
                    <a:lstStyle/>
                    <a:p>
                      <a:pPr algn="ctr" latinLnBrk="1"/>
                      <a:r>
                        <a:rPr lang="en-US" altLang="ko-KR" sz="1600" dirty="0"/>
                        <a:t>KT</a:t>
                      </a:r>
                      <a:endParaRPr lang="ko-KR" altLang="en-US" sz="1600" dirty="0"/>
                    </a:p>
                  </a:txBody>
                  <a:tcPr marL="90582" marR="90582" marT="45291" marB="45291" anchor="ctr"/>
                </a:tc>
                <a:tc>
                  <a:txBody>
                    <a:bodyPr/>
                    <a:lstStyle/>
                    <a:p>
                      <a:pPr algn="ctr" latinLnBrk="1"/>
                      <a:r>
                        <a:rPr lang="en-US" altLang="ko-KR" sz="1600" dirty="0"/>
                        <a:t>LG U+</a:t>
                      </a:r>
                      <a:endParaRPr lang="ko-KR" altLang="en-US" sz="1600" dirty="0"/>
                    </a:p>
                  </a:txBody>
                  <a:tcPr marL="90582" marR="90582" marT="45291" marB="45291" anchor="ctr"/>
                </a:tc>
                <a:tc>
                  <a:txBody>
                    <a:bodyPr/>
                    <a:lstStyle/>
                    <a:p>
                      <a:pPr algn="ctr" latinLnBrk="1"/>
                      <a:r>
                        <a:rPr lang="en-US" altLang="ko-KR" sz="1600" dirty="0"/>
                        <a:t>AT&amp;T</a:t>
                      </a:r>
                      <a:endParaRPr lang="ko-KR" altLang="en-US" sz="1600" dirty="0"/>
                    </a:p>
                  </a:txBody>
                  <a:tcPr marL="90582" marR="90582" marT="45291" marB="45291" anchor="ctr"/>
                </a:tc>
                <a:tc>
                  <a:txBody>
                    <a:bodyPr/>
                    <a:lstStyle/>
                    <a:p>
                      <a:pPr algn="ctr" latinLnBrk="1"/>
                      <a:r>
                        <a:rPr lang="en-US" altLang="ko-KR" sz="1600" dirty="0"/>
                        <a:t>Verizon</a:t>
                      </a:r>
                      <a:endParaRPr lang="ko-KR" altLang="en-US" sz="1600" dirty="0"/>
                    </a:p>
                  </a:txBody>
                  <a:tcPr marL="90582" marR="90582" marT="45291" marB="45291" anchor="ctr"/>
                </a:tc>
                <a:tc>
                  <a:txBody>
                    <a:bodyPr/>
                    <a:lstStyle/>
                    <a:p>
                      <a:pPr algn="ctr" latinLnBrk="1"/>
                      <a:r>
                        <a:rPr lang="en-US" altLang="ko-KR" sz="1600" dirty="0"/>
                        <a:t>T-mobile</a:t>
                      </a:r>
                      <a:endParaRPr lang="ko-KR" altLang="en-US" sz="1600" dirty="0"/>
                    </a:p>
                  </a:txBody>
                  <a:tcPr marL="90582" marR="90582" marT="45291" marB="45291" anchor="ctr"/>
                </a:tc>
                <a:tc>
                  <a:txBody>
                    <a:bodyPr/>
                    <a:lstStyle/>
                    <a:p>
                      <a:pPr algn="ctr" latinLnBrk="1"/>
                      <a:r>
                        <a:rPr lang="en-US" altLang="ko-KR" sz="1600" dirty="0"/>
                        <a:t>Direction</a:t>
                      </a:r>
                      <a:endParaRPr lang="ko-KR" altLang="en-US" sz="1600" dirty="0"/>
                    </a:p>
                  </a:txBody>
                  <a:tcPr marL="90582" marR="90582" marT="45291" marB="45291" anchor="ctr"/>
                </a:tc>
                <a:extLst>
                  <a:ext uri="{0D108BD9-81ED-4DB2-BD59-A6C34878D82A}">
                    <a16:rowId xmlns:a16="http://schemas.microsoft.com/office/drawing/2014/main" val="10000"/>
                  </a:ext>
                </a:extLst>
              </a:tr>
              <a:tr h="573811">
                <a:tc>
                  <a:txBody>
                    <a:bodyPr/>
                    <a:lstStyle/>
                    <a:p>
                      <a:pPr latinLnBrk="1"/>
                      <a:r>
                        <a:rPr lang="en-US" altLang="ko-KR" sz="1600" dirty="0"/>
                        <a:t>ICMP Echo request </a:t>
                      </a:r>
                    </a:p>
                    <a:p>
                      <a:pPr latinLnBrk="1"/>
                      <a:r>
                        <a:rPr lang="en-US" altLang="ko-KR" sz="1600" dirty="0"/>
                        <a:t>(phone to Internet)</a:t>
                      </a:r>
                      <a:endParaRPr lang="ko-KR" altLang="en-US" sz="1600" dirty="0"/>
                    </a:p>
                  </a:txBody>
                  <a:tcPr marL="90582" marR="90582" marT="45291" marB="45291" anchor="ctr"/>
                </a:tc>
                <a:tc>
                  <a:txBody>
                    <a:bodyPr/>
                    <a:lstStyle/>
                    <a:p>
                      <a:pPr algn="ctr" latinLnBrk="1"/>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algn="ctr" latinLnBrk="1"/>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algn="ctr" latinLnBrk="1"/>
                      <a:r>
                        <a:rPr lang="en-US" altLang="ko-KR" sz="1600" dirty="0"/>
                        <a:t>Charged</a:t>
                      </a:r>
                      <a:endParaRPr lang="ko-KR" altLang="en-US" sz="1600" dirty="0"/>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Charged</a:t>
                      </a:r>
                      <a:endParaRPr lang="ko-KR" altLang="en-US" sz="1600" dirty="0"/>
                    </a:p>
                  </a:txBody>
                  <a:tcPr marL="90582" marR="90582" marT="45291" marB="45291" anchor="ctr"/>
                </a:tc>
                <a:tc>
                  <a:txBody>
                    <a:bodyPr/>
                    <a:lstStyle/>
                    <a:p>
                      <a:pPr algn="ctr" latinLnBrk="1"/>
                      <a:r>
                        <a:rPr lang="en-US" altLang="ko-KR" sz="1600" dirty="0"/>
                        <a:t>Charged</a:t>
                      </a:r>
                      <a:endParaRPr lang="ko-KR" altLang="en-US" sz="1600" dirty="0"/>
                    </a:p>
                  </a:txBody>
                  <a:tcPr marL="90582" marR="90582" marT="45291" marB="45291" anchor="ctr"/>
                </a:tc>
                <a:tc>
                  <a:txBody>
                    <a:bodyPr/>
                    <a:lstStyle/>
                    <a:p>
                      <a:pPr algn="ctr" latinLnBrk="1"/>
                      <a:r>
                        <a:rPr lang="en-US" altLang="ko-KR" sz="1600" dirty="0"/>
                        <a:t>Up</a:t>
                      </a:r>
                    </a:p>
                    <a:p>
                      <a:pPr algn="ctr" latinLnBrk="1"/>
                      <a:r>
                        <a:rPr lang="en-US" altLang="ko-KR" sz="1600" dirty="0"/>
                        <a:t>/down</a:t>
                      </a:r>
                      <a:endParaRPr lang="ko-KR" altLang="en-US" sz="1600" dirty="0"/>
                    </a:p>
                  </a:txBody>
                  <a:tcPr marL="90582" marR="90582" marT="45291" marB="45291" anchor="ctr"/>
                </a:tc>
                <a:extLst>
                  <a:ext uri="{0D108BD9-81ED-4DB2-BD59-A6C34878D82A}">
                    <a16:rowId xmlns:a16="http://schemas.microsoft.com/office/drawing/2014/main" val="10001"/>
                  </a:ext>
                </a:extLst>
              </a:tr>
              <a:tr h="573811">
                <a:tc>
                  <a:txBody>
                    <a:bodyPr/>
                    <a:lstStyle/>
                    <a:p>
                      <a:pPr latinLnBrk="1"/>
                      <a:r>
                        <a:rPr lang="en-US" altLang="ko-KR" sz="1600" dirty="0"/>
                        <a:t>ICMP Echo request </a:t>
                      </a:r>
                    </a:p>
                    <a:p>
                      <a:pPr latinLnBrk="1"/>
                      <a:r>
                        <a:rPr lang="en-US" altLang="ko-KR" sz="1600" dirty="0"/>
                        <a:t>(phone to phone)</a:t>
                      </a:r>
                      <a:endParaRPr lang="ko-KR" altLang="en-US" sz="1600" dirty="0"/>
                    </a:p>
                  </a:txBody>
                  <a:tcPr marL="90582" marR="90582" marT="45291" marB="45291" anchor="ctr"/>
                </a:tc>
                <a:tc>
                  <a:txBody>
                    <a:bodyPr/>
                    <a:lstStyle/>
                    <a:p>
                      <a:pPr algn="ctr" latinLnBrk="1"/>
                      <a:r>
                        <a:rPr lang="en-US" altLang="ko-KR" sz="1600" dirty="0"/>
                        <a:t>Blocked</a:t>
                      </a:r>
                      <a:endParaRPr lang="ko-KR" altLang="en-US" sz="1600" dirty="0"/>
                    </a:p>
                  </a:txBody>
                  <a:tcPr marL="90582" marR="90582" marT="45291" marB="45291" anchor="ctr"/>
                </a:tc>
                <a:tc>
                  <a:txBody>
                    <a:bodyPr/>
                    <a:lstStyle/>
                    <a:p>
                      <a:pPr algn="ctr" latinLnBrk="1"/>
                      <a:r>
                        <a:rPr lang="en-US" altLang="ko-KR" sz="1600" dirty="0"/>
                        <a:t>Blocked</a:t>
                      </a:r>
                      <a:endParaRPr lang="ko-KR" altLang="en-US" sz="1600" dirty="0"/>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Blocked</a:t>
                      </a:r>
                      <a:endParaRPr lang="ko-KR" altLang="en-US" sz="1600" dirty="0"/>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Blocked</a:t>
                      </a:r>
                      <a:endParaRPr lang="ko-KR" altLang="en-US" sz="1600" dirty="0"/>
                    </a:p>
                  </a:txBody>
                  <a:tcPr marL="90582" marR="90582" marT="45291" marB="45291" anchor="ctr"/>
                </a:tc>
                <a:tc>
                  <a:txBody>
                    <a:bodyPr/>
                    <a:lstStyle/>
                    <a:p>
                      <a:pPr algn="ctr" latinLnBrk="1"/>
                      <a:r>
                        <a:rPr lang="en-US" altLang="ko-KR" sz="1600" dirty="0"/>
                        <a:t>Charged</a:t>
                      </a:r>
                      <a:endParaRPr lang="ko-KR" altLang="en-US" sz="1600" dirty="0"/>
                    </a:p>
                  </a:txBody>
                  <a:tcPr marL="90582" marR="90582" marT="45291" marB="45291" anchor="ctr"/>
                </a:tc>
                <a:tc>
                  <a:txBody>
                    <a:bodyPr/>
                    <a:lstStyle/>
                    <a:p>
                      <a:pPr algn="ctr" latinLnBrk="1"/>
                      <a:r>
                        <a:rPr lang="en-US" altLang="ko-KR" sz="1600" dirty="0"/>
                        <a:t>Up</a:t>
                      </a:r>
                    </a:p>
                    <a:p>
                      <a:pPr algn="ctr" latinLnBrk="1"/>
                      <a:r>
                        <a:rPr lang="en-US" altLang="ko-KR" sz="1600" dirty="0"/>
                        <a:t>/down</a:t>
                      </a:r>
                      <a:endParaRPr lang="ko-KR" altLang="en-US" sz="1600" dirty="0"/>
                    </a:p>
                  </a:txBody>
                  <a:tcPr marL="90582" marR="90582" marT="45291" marB="45291" anchor="ctr"/>
                </a:tc>
                <a:extLst>
                  <a:ext uri="{0D108BD9-81ED-4DB2-BD59-A6C34878D82A}">
                    <a16:rowId xmlns:a16="http://schemas.microsoft.com/office/drawing/2014/main" val="10002"/>
                  </a:ext>
                </a:extLst>
              </a:tr>
              <a:tr h="1057041">
                <a:tc>
                  <a:txBody>
                    <a:bodyPr/>
                    <a:lstStyle/>
                    <a:p>
                      <a:pPr latinLnBrk="1"/>
                      <a:r>
                        <a:rPr lang="en-US" altLang="ko-KR" sz="1600" dirty="0"/>
                        <a:t>ICMP Unreachable</a:t>
                      </a:r>
                    </a:p>
                    <a:p>
                      <a:pPr latinLnBrk="1"/>
                      <a:r>
                        <a:rPr lang="en-US" altLang="ko-KR" sz="1600" dirty="0"/>
                        <a:t>(Internet</a:t>
                      </a:r>
                      <a:r>
                        <a:rPr lang="en-US" altLang="ko-KR" sz="1600" baseline="0" dirty="0"/>
                        <a:t> to phone, TCP)</a:t>
                      </a:r>
                      <a:endParaRPr lang="ko-KR" altLang="en-US" sz="1600" dirty="0"/>
                    </a:p>
                  </a:txBody>
                  <a:tcPr marL="90582" marR="90582" marT="45291" marB="45291" anchor="ctr"/>
                </a:tc>
                <a:tc>
                  <a:txBody>
                    <a:bodyPr/>
                    <a:lstStyle/>
                    <a:p>
                      <a:pPr algn="ctr" latinLnBrk="1"/>
                      <a:r>
                        <a:rPr lang="en-US" altLang="ko-KR" sz="1600" b="1" dirty="0">
                          <a:solidFill>
                            <a:srgbClr val="FF0000"/>
                          </a:solidFill>
                        </a:rPr>
                        <a:t>Not charged but limited</a:t>
                      </a:r>
                      <a:endParaRPr lang="ko-KR" altLang="en-US" sz="1600" b="1" dirty="0">
                        <a:solidFill>
                          <a:srgbClr val="FF0000"/>
                        </a:solidFill>
                      </a:endParaRPr>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Charged</a:t>
                      </a:r>
                      <a:endParaRPr lang="ko-KR" altLang="en-US" sz="1600" dirty="0"/>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Blocked</a:t>
                      </a:r>
                      <a:endParaRPr lang="ko-KR" altLang="en-US" sz="1600" dirty="0"/>
                    </a:p>
                  </a:txBody>
                  <a:tcPr marL="90582" marR="90582" marT="45291" marB="45291" anchor="ctr"/>
                </a:tc>
                <a:tc>
                  <a:txBody>
                    <a:bodyPr/>
                    <a:lstStyle/>
                    <a:p>
                      <a:pPr algn="ctr" latinLnBrk="1"/>
                      <a:r>
                        <a:rPr lang="en-US" altLang="ko-KR" sz="1600" dirty="0"/>
                        <a:t>Charged</a:t>
                      </a:r>
                      <a:endParaRPr lang="ko-KR" altLang="en-US" sz="1600" dirty="0"/>
                    </a:p>
                  </a:txBody>
                  <a:tcPr marL="90582" marR="90582" marT="45291" marB="45291" anchor="ctr"/>
                </a:tc>
                <a:tc>
                  <a:txBody>
                    <a:bodyPr/>
                    <a:lstStyle/>
                    <a:p>
                      <a:pPr algn="ctr" latinLnBrk="1"/>
                      <a:r>
                        <a:rPr lang="en-US" altLang="ko-KR" sz="1600" dirty="0"/>
                        <a:t>down</a:t>
                      </a:r>
                      <a:endParaRPr lang="ko-KR" altLang="en-US" sz="1600" dirty="0"/>
                    </a:p>
                  </a:txBody>
                  <a:tcPr marL="90582" marR="90582" marT="45291" marB="45291" anchor="ctr"/>
                </a:tc>
                <a:extLst>
                  <a:ext uri="{0D108BD9-81ED-4DB2-BD59-A6C34878D82A}">
                    <a16:rowId xmlns:a16="http://schemas.microsoft.com/office/drawing/2014/main" val="10003"/>
                  </a:ext>
                </a:extLst>
              </a:tr>
              <a:tr h="1057041">
                <a:tc>
                  <a:txBody>
                    <a:bodyPr/>
                    <a:lstStyle/>
                    <a:p>
                      <a:pPr latinLnBrk="1"/>
                      <a:r>
                        <a:rPr lang="en-US" altLang="ko-KR" sz="1600" dirty="0"/>
                        <a:t>ICMP Unreachable</a:t>
                      </a:r>
                    </a:p>
                    <a:p>
                      <a:pPr latinLnBrk="1"/>
                      <a:r>
                        <a:rPr lang="en-US" altLang="ko-KR" sz="1600" dirty="0"/>
                        <a:t>(Internet</a:t>
                      </a:r>
                      <a:r>
                        <a:rPr lang="en-US" altLang="ko-KR" sz="1600" baseline="0" dirty="0"/>
                        <a:t> to phone, UDP)</a:t>
                      </a:r>
                      <a:endParaRPr lang="ko-KR" altLang="en-US" sz="1600" dirty="0"/>
                    </a:p>
                  </a:txBody>
                  <a:tcPr marL="90582" marR="90582" marT="45291" marB="45291" anchor="ctr"/>
                </a:tc>
                <a:tc>
                  <a:txBody>
                    <a:bodyPr/>
                    <a:lstStyle/>
                    <a:p>
                      <a:pPr algn="ctr" latinLnBrk="1"/>
                      <a:r>
                        <a:rPr kumimoji="0" lang="en-US" altLang="ko-KR" sz="1600" b="1" i="0" u="none" strike="noStrike" kern="1200" cap="none" spc="0" normalizeH="0" baseline="0" noProof="0" dirty="0">
                          <a:ln>
                            <a:noFill/>
                          </a:ln>
                          <a:solidFill>
                            <a:srgbClr val="FF0000"/>
                          </a:solidFill>
                          <a:effectLst/>
                          <a:uLnTx/>
                          <a:uFillTx/>
                          <a:latin typeface="+mn-lt"/>
                          <a:ea typeface="+mn-ea"/>
                          <a:cs typeface="+mn-cs"/>
                        </a:rPr>
                        <a:t>Not charged but limited</a:t>
                      </a:r>
                      <a:endParaRPr lang="ko-KR" altLang="en-US" sz="1600" b="1" dirty="0">
                        <a:solidFill>
                          <a:srgbClr val="FF0000"/>
                        </a:solidFill>
                      </a:endParaRPr>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Charged</a:t>
                      </a:r>
                      <a:endParaRPr lang="ko-KR" altLang="en-US" sz="1600" dirty="0"/>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Blocked</a:t>
                      </a:r>
                    </a:p>
                  </a:txBody>
                  <a:tcPr marL="90582" marR="90582" marT="45291" marB="45291" anchor="ctr"/>
                </a:tc>
                <a:tc>
                  <a:txBody>
                    <a:bodyPr/>
                    <a:lstStyle/>
                    <a:p>
                      <a:pPr algn="ctr" latinLnBrk="1"/>
                      <a:r>
                        <a:rPr lang="en-US" altLang="ko-KR" sz="1600" dirty="0"/>
                        <a:t>Charged</a:t>
                      </a:r>
                      <a:endParaRPr lang="ko-KR" altLang="en-US" sz="1600" dirty="0"/>
                    </a:p>
                  </a:txBody>
                  <a:tcPr marL="90582" marR="90582" marT="45291" marB="45291" anchor="ctr"/>
                </a:tc>
                <a:tc>
                  <a:txBody>
                    <a:bodyPr/>
                    <a:lstStyle/>
                    <a:p>
                      <a:pPr algn="ctr" latinLnBrk="1"/>
                      <a:r>
                        <a:rPr lang="en-US" altLang="ko-KR" sz="1600" dirty="0"/>
                        <a:t>down</a:t>
                      </a:r>
                      <a:endParaRPr lang="ko-KR" altLang="en-US" sz="1600" dirty="0"/>
                    </a:p>
                  </a:txBody>
                  <a:tcPr marL="90582" marR="90582" marT="45291" marB="45291" anchor="ctr"/>
                </a:tc>
                <a:extLst>
                  <a:ext uri="{0D108BD9-81ED-4DB2-BD59-A6C34878D82A}">
                    <a16:rowId xmlns:a16="http://schemas.microsoft.com/office/drawing/2014/main" val="10004"/>
                  </a:ext>
                </a:extLst>
              </a:tr>
              <a:tr h="573811">
                <a:tc>
                  <a:txBody>
                    <a:bodyPr/>
                    <a:lstStyle/>
                    <a:p>
                      <a:pPr latinLnBrk="1"/>
                      <a:r>
                        <a:rPr lang="en-US" altLang="ko-KR" sz="1600" dirty="0"/>
                        <a:t>IGMP</a:t>
                      </a:r>
                    </a:p>
                    <a:p>
                      <a:pPr latinLnBrk="1"/>
                      <a:r>
                        <a:rPr lang="en-US" altLang="ko-KR" sz="1600" dirty="0"/>
                        <a:t>(phone to Internet)</a:t>
                      </a:r>
                      <a:endParaRPr lang="ko-KR" altLang="en-US" sz="1600" dirty="0"/>
                    </a:p>
                  </a:txBody>
                  <a:tcPr marL="90582" marR="90582" marT="45291" marB="45291" anchor="ctr"/>
                </a:tc>
                <a:tc>
                  <a:txBody>
                    <a:bodyPr/>
                    <a:lstStyle/>
                    <a:p>
                      <a:pPr algn="ctr" latinLnBrk="1"/>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algn="ctr" latinLnBrk="1"/>
                      <a:r>
                        <a:rPr lang="en-US" altLang="ko-KR" sz="1600" dirty="0"/>
                        <a:t>Blocked</a:t>
                      </a:r>
                      <a:endParaRPr lang="ko-KR" altLang="en-US" sz="1600" dirty="0"/>
                    </a:p>
                  </a:txBody>
                  <a:tcPr marL="90582" marR="90582" marT="45291" marB="45291" anchor="ctr"/>
                </a:tc>
                <a:tc>
                  <a:txBody>
                    <a:bodyPr/>
                    <a:lstStyle/>
                    <a:p>
                      <a:pPr algn="ctr" latinLnBrk="1"/>
                      <a:r>
                        <a:rPr lang="en-US" altLang="ko-KR" sz="1600" dirty="0"/>
                        <a:t>Blocked</a:t>
                      </a:r>
                      <a:endParaRPr lang="ko-KR" altLang="en-US" sz="1600" dirty="0"/>
                    </a:p>
                  </a:txBody>
                  <a:tcPr marL="90582" marR="90582" marT="45291" marB="45291" anchor="ctr"/>
                </a:tc>
                <a:tc>
                  <a:txBody>
                    <a:bodyPr/>
                    <a:lstStyle/>
                    <a:p>
                      <a:pPr algn="ctr" latinLnBrk="1"/>
                      <a:r>
                        <a:rPr lang="en-US" altLang="ko-KR" sz="1600" dirty="0"/>
                        <a:t>-</a:t>
                      </a:r>
                      <a:endParaRPr lang="ko-KR" altLang="en-US" sz="1600" dirty="0"/>
                    </a:p>
                  </a:txBody>
                  <a:tcPr marL="90582" marR="90582" marT="45291" marB="45291" anchor="ctr"/>
                </a:tc>
                <a:tc>
                  <a:txBody>
                    <a:bodyPr/>
                    <a:lstStyle/>
                    <a:p>
                      <a:pPr algn="ctr" latinLnBrk="1"/>
                      <a:r>
                        <a:rPr lang="en-US" altLang="ko-KR" sz="1600" dirty="0"/>
                        <a:t>-</a:t>
                      </a:r>
                      <a:endParaRPr lang="ko-KR" altLang="en-US" sz="1600" dirty="0"/>
                    </a:p>
                  </a:txBody>
                  <a:tcPr marL="90582" marR="90582" marT="45291" marB="45291" anchor="ctr"/>
                </a:tc>
                <a:tc>
                  <a:txBody>
                    <a:bodyPr/>
                    <a:lstStyle/>
                    <a:p>
                      <a:pPr algn="ctr" latinLnBrk="1"/>
                      <a:r>
                        <a:rPr lang="en-US" altLang="ko-KR" sz="1600" dirty="0"/>
                        <a:t>-</a:t>
                      </a:r>
                      <a:endParaRPr lang="ko-KR" altLang="en-US" sz="1600" dirty="0"/>
                    </a:p>
                  </a:txBody>
                  <a:tcPr marL="90582" marR="90582" marT="45291" marB="45291" anchor="ctr"/>
                </a:tc>
                <a:tc>
                  <a:txBody>
                    <a:bodyPr/>
                    <a:lstStyle/>
                    <a:p>
                      <a:pPr algn="ctr" latinLnBrk="1"/>
                      <a:r>
                        <a:rPr lang="en-US" altLang="ko-KR" sz="1600" dirty="0"/>
                        <a:t>up</a:t>
                      </a:r>
                      <a:endParaRPr lang="ko-KR" altLang="en-US" sz="1600" dirty="0"/>
                    </a:p>
                  </a:txBody>
                  <a:tcPr marL="90582" marR="90582" marT="45291" marB="45291" anchor="ctr"/>
                </a:tc>
                <a:extLst>
                  <a:ext uri="{0D108BD9-81ED-4DB2-BD59-A6C34878D82A}">
                    <a16:rowId xmlns:a16="http://schemas.microsoft.com/office/drawing/2014/main" val="10005"/>
                  </a:ext>
                </a:extLst>
              </a:tr>
              <a:tr h="573811">
                <a:tc>
                  <a:txBody>
                    <a:bodyPr/>
                    <a:lstStyle/>
                    <a:p>
                      <a:pPr latinLnBrk="1"/>
                      <a:r>
                        <a:rPr lang="en-US" altLang="ko-KR" sz="1600" dirty="0"/>
                        <a:t>Syn with payload</a:t>
                      </a:r>
                    </a:p>
                    <a:p>
                      <a:pPr latinLnBrk="1"/>
                      <a:r>
                        <a:rPr lang="en-US" altLang="ko-KR" sz="1600" dirty="0"/>
                        <a:t>(phone to Internet)</a:t>
                      </a:r>
                      <a:endParaRPr lang="ko-KR" altLang="en-US" sz="1600" dirty="0"/>
                    </a:p>
                  </a:txBody>
                  <a:tcPr marL="90582" marR="90582" marT="45291" marB="45291" anchor="ctr"/>
                </a:tc>
                <a:tc>
                  <a:txBody>
                    <a:bodyPr/>
                    <a:lstStyle/>
                    <a:p>
                      <a:pPr algn="ctr" latinLnBrk="1"/>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algn="ctr" latinLnBrk="1"/>
                      <a:r>
                        <a:rPr lang="en-US" altLang="ko-KR" sz="1600" b="1" dirty="0">
                          <a:solidFill>
                            <a:srgbClr val="FF0000"/>
                          </a:solidFill>
                        </a:rPr>
                        <a:t>Not Charged</a:t>
                      </a:r>
                      <a:endParaRPr lang="ko-KR" altLang="en-US" sz="1600" b="1" dirty="0">
                        <a:solidFill>
                          <a:srgbClr val="FF0000"/>
                        </a:solidFill>
                      </a:endParaRPr>
                    </a:p>
                  </a:txBody>
                  <a:tcPr marL="90582" marR="90582" marT="45291" marB="4529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Charged</a:t>
                      </a:r>
                      <a:endParaRPr lang="ko-KR" altLang="en-US" sz="1600" dirty="0"/>
                    </a:p>
                  </a:txBody>
                  <a:tcPr marL="90582" marR="90582" marT="45291" marB="45291" anchor="ctr"/>
                </a:tc>
                <a:tc>
                  <a:txBody>
                    <a:bodyPr/>
                    <a:lstStyle/>
                    <a:p>
                      <a:pPr algn="ctr" latinLnBrk="1"/>
                      <a:r>
                        <a:rPr lang="en-US" altLang="ko-KR" sz="1600" dirty="0"/>
                        <a:t>Charged</a:t>
                      </a:r>
                      <a:endParaRPr lang="ko-KR" altLang="en-US" sz="1600" dirty="0"/>
                    </a:p>
                  </a:txBody>
                  <a:tcPr marL="90582" marR="90582" marT="45291" marB="45291" anchor="ctr"/>
                </a:tc>
                <a:tc>
                  <a:txBody>
                    <a:bodyPr/>
                    <a:lstStyle/>
                    <a:p>
                      <a:pPr algn="ctr" latinLnBrk="1"/>
                      <a:r>
                        <a:rPr lang="en-US" altLang="ko-KR" sz="1600" b="1" dirty="0">
                          <a:solidFill>
                            <a:srgbClr val="FF0000"/>
                          </a:solidFill>
                        </a:rPr>
                        <a:t>Not</a:t>
                      </a:r>
                    </a:p>
                    <a:p>
                      <a:pPr algn="ctr" latinLnBrk="1"/>
                      <a:r>
                        <a:rPr lang="en-US" altLang="ko-KR" sz="1600" b="1" dirty="0">
                          <a:solidFill>
                            <a:srgbClr val="FF0000"/>
                          </a:solidFill>
                        </a:rPr>
                        <a:t>Charged</a:t>
                      </a:r>
                      <a:endParaRPr lang="ko-KR" altLang="en-US" sz="1600" b="1" dirty="0">
                        <a:solidFill>
                          <a:srgbClr val="FF0000"/>
                        </a:solidFill>
                      </a:endParaRPr>
                    </a:p>
                  </a:txBody>
                  <a:tcPr marL="90582" marR="90582" marT="45291" marB="45291" anchor="ctr"/>
                </a:tc>
                <a:tc>
                  <a:txBody>
                    <a:bodyPr/>
                    <a:lstStyle/>
                    <a:p>
                      <a:pPr algn="ctr" latinLnBrk="1"/>
                      <a:r>
                        <a:rPr lang="en-US" altLang="ko-KR" sz="1600" dirty="0"/>
                        <a:t>Up</a:t>
                      </a:r>
                    </a:p>
                    <a:p>
                      <a:pPr algn="ctr" latinLnBrk="1"/>
                      <a:r>
                        <a:rPr lang="en-US" altLang="ko-KR" sz="1600" dirty="0"/>
                        <a:t>/down</a:t>
                      </a:r>
                      <a:endParaRPr lang="ko-KR" altLang="en-US" sz="1600" dirty="0"/>
                    </a:p>
                  </a:txBody>
                  <a:tcPr marL="90582" marR="90582" marT="45291" marB="45291"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391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Mobile Devices as Post-PCs</a:t>
            </a:r>
            <a:endParaRPr lang="ko-KR" altLang="en-US" dirty="0"/>
          </a:p>
        </p:txBody>
      </p:sp>
      <p:sp>
        <p:nvSpPr>
          <p:cNvPr id="3" name="내용 개체 틀 2"/>
          <p:cNvSpPr>
            <a:spLocks noGrp="1"/>
          </p:cNvSpPr>
          <p:nvPr>
            <p:ph idx="1"/>
          </p:nvPr>
        </p:nvSpPr>
        <p:spPr/>
        <p:txBody>
          <a:bodyPr>
            <a:normAutofit/>
          </a:bodyPr>
          <a:lstStyle/>
          <a:p>
            <a:r>
              <a:rPr lang="en-US" altLang="ko-KR" sz="2400" dirty="0"/>
              <a:t>Smartphones &amp; tablet PCs for daily network communications</a:t>
            </a:r>
            <a:endParaRPr lang="ko-KR" altLang="en-US" sz="2400" dirty="0"/>
          </a:p>
        </p:txBody>
      </p:sp>
      <p:sp>
        <p:nvSpPr>
          <p:cNvPr id="5" name="object 7"/>
          <p:cNvSpPr/>
          <p:nvPr/>
        </p:nvSpPr>
        <p:spPr>
          <a:xfrm>
            <a:off x="2433729" y="2841072"/>
            <a:ext cx="1008000" cy="1008000"/>
          </a:xfrm>
          <a:prstGeom prst="rect">
            <a:avLst/>
          </a:prstGeom>
          <a:blipFill>
            <a:blip r:embed="rId3" cstate="print"/>
            <a:stretch>
              <a:fillRect/>
            </a:stretch>
          </a:blipFill>
        </p:spPr>
        <p:txBody>
          <a:bodyPr wrap="square" lIns="0" tIns="0" rIns="0" bIns="0" rtlCol="0"/>
          <a:lstStyle/>
          <a:p>
            <a:endParaRPr/>
          </a:p>
        </p:txBody>
      </p:sp>
      <p:sp>
        <p:nvSpPr>
          <p:cNvPr id="6" name="object 15"/>
          <p:cNvSpPr/>
          <p:nvPr/>
        </p:nvSpPr>
        <p:spPr>
          <a:xfrm>
            <a:off x="3730787" y="2168976"/>
            <a:ext cx="1008000" cy="1008000"/>
          </a:xfrm>
          <a:prstGeom prst="rect">
            <a:avLst/>
          </a:prstGeom>
          <a:blipFill>
            <a:blip r:embed="rId4" cstate="print"/>
            <a:stretch>
              <a:fillRect/>
            </a:stretch>
          </a:blipFill>
        </p:spPr>
        <p:txBody>
          <a:bodyPr wrap="square" lIns="0" tIns="0" rIns="0" bIns="0" rtlCol="0"/>
          <a:lstStyle/>
          <a:p>
            <a:endParaRPr/>
          </a:p>
        </p:txBody>
      </p:sp>
      <p:sp>
        <p:nvSpPr>
          <p:cNvPr id="7" name="object 16"/>
          <p:cNvSpPr/>
          <p:nvPr/>
        </p:nvSpPr>
        <p:spPr>
          <a:xfrm>
            <a:off x="6742484" y="2168976"/>
            <a:ext cx="1008000" cy="1008000"/>
          </a:xfrm>
          <a:prstGeom prst="rect">
            <a:avLst/>
          </a:prstGeom>
          <a:blipFill>
            <a:blip r:embed="rId5" cstate="print"/>
            <a:stretch>
              <a:fillRect/>
            </a:stretch>
          </a:blipFill>
        </p:spPr>
        <p:txBody>
          <a:bodyPr wrap="square" lIns="0" tIns="0" rIns="0" bIns="0" rtlCol="0"/>
          <a:lstStyle/>
          <a:p>
            <a:endParaRPr/>
          </a:p>
        </p:txBody>
      </p:sp>
      <p:pic>
        <p:nvPicPr>
          <p:cNvPr id="1030" name="Picture 6" descr="smartphone iconì ëí ì´ë¯¸ì§ ê²ìê²°ê³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496" y="3442930"/>
            <a:ext cx="1979208" cy="1979209"/>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17"/>
          <p:cNvSpPr/>
          <p:nvPr/>
        </p:nvSpPr>
        <p:spPr>
          <a:xfrm>
            <a:off x="7943360" y="2853056"/>
            <a:ext cx="1080000" cy="1080000"/>
          </a:xfrm>
          <a:prstGeom prst="rect">
            <a:avLst/>
          </a:prstGeom>
          <a:blipFill>
            <a:blip r:embed="rId7" cstate="print"/>
            <a:stretch>
              <a:fillRect/>
            </a:stretch>
          </a:blipFill>
        </p:spPr>
        <p:txBody>
          <a:bodyPr wrap="square" lIns="0" tIns="0" rIns="0" bIns="0" rtlCol="0"/>
          <a:lstStyle/>
          <a:p>
            <a:endParaRPr/>
          </a:p>
        </p:txBody>
      </p:sp>
      <p:sp>
        <p:nvSpPr>
          <p:cNvPr id="12" name="object 14"/>
          <p:cNvSpPr/>
          <p:nvPr/>
        </p:nvSpPr>
        <p:spPr>
          <a:xfrm>
            <a:off x="1929729" y="4070069"/>
            <a:ext cx="1008000" cy="100800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3898588" y="5850000"/>
            <a:ext cx="1008000" cy="1008000"/>
          </a:xfrm>
          <a:prstGeom prst="rect">
            <a:avLst/>
          </a:prstGeom>
          <a:blipFill>
            <a:blip r:embed="rId9" cstate="print"/>
            <a:stretch>
              <a:fillRect/>
            </a:stretch>
          </a:blipFill>
        </p:spPr>
        <p:txBody>
          <a:bodyPr wrap="square" lIns="0" tIns="0" rIns="0" bIns="0" rtlCol="0"/>
          <a:lstStyle/>
          <a:p>
            <a:endParaRPr/>
          </a:p>
        </p:txBody>
      </p:sp>
      <p:sp>
        <p:nvSpPr>
          <p:cNvPr id="14" name="object 18"/>
          <p:cNvSpPr/>
          <p:nvPr/>
        </p:nvSpPr>
        <p:spPr>
          <a:xfrm>
            <a:off x="8639915" y="4032024"/>
            <a:ext cx="1008110" cy="1008112"/>
          </a:xfrm>
          <a:prstGeom prst="rect">
            <a:avLst/>
          </a:prstGeom>
          <a:blipFill>
            <a:blip r:embed="rId10" cstate="print"/>
            <a:stretch>
              <a:fillRect/>
            </a:stretch>
          </a:blipFill>
        </p:spPr>
        <p:txBody>
          <a:bodyPr wrap="square" lIns="0" tIns="0" rIns="0" bIns="0" rtlCol="0"/>
          <a:lstStyle/>
          <a:p>
            <a:endParaRPr/>
          </a:p>
        </p:txBody>
      </p:sp>
      <p:sp>
        <p:nvSpPr>
          <p:cNvPr id="15" name="object 10"/>
          <p:cNvSpPr/>
          <p:nvPr/>
        </p:nvSpPr>
        <p:spPr>
          <a:xfrm>
            <a:off x="8005166" y="5107707"/>
            <a:ext cx="1008000" cy="1008000"/>
          </a:xfrm>
          <a:prstGeom prst="rect">
            <a:avLst/>
          </a:prstGeom>
          <a:blipFill>
            <a:blip r:embed="rId11" cstate="print"/>
            <a:stretch>
              <a:fillRect/>
            </a:stretch>
          </a:blipFill>
        </p:spPr>
        <p:txBody>
          <a:bodyPr wrap="square" lIns="0" tIns="0" rIns="0" bIns="0" rtlCol="0"/>
          <a:lstStyle/>
          <a:p>
            <a:endParaRPr/>
          </a:p>
        </p:txBody>
      </p:sp>
      <p:pic>
        <p:nvPicPr>
          <p:cNvPr id="1032" name="Picture 8" descr="messenger iconì ëí ì´ë¯¸ì§ ê²ìê²°ê³¼"/>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5063" y="5278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akaotalk iconì ëí ì´ë¯¸ì§ ê²ìê²°ê³¼"/>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54435" y="5850000"/>
            <a:ext cx="1008000"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53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Conclusion</a:t>
            </a:r>
            <a:endParaRPr lang="ko-KR" altLang="en-US" dirty="0"/>
          </a:p>
        </p:txBody>
      </p:sp>
      <p:sp>
        <p:nvSpPr>
          <p:cNvPr id="3" name="내용 개체 틀 2"/>
          <p:cNvSpPr>
            <a:spLocks noGrp="1"/>
          </p:cNvSpPr>
          <p:nvPr>
            <p:ph idx="1"/>
          </p:nvPr>
        </p:nvSpPr>
        <p:spPr/>
        <p:txBody>
          <a:bodyPr>
            <a:normAutofit/>
          </a:bodyPr>
          <a:lstStyle/>
          <a:p>
            <a:r>
              <a:rPr lang="en-US" altLang="ko-KR" sz="2400" dirty="0"/>
              <a:t>Massive growth in cellular data usage</a:t>
            </a:r>
          </a:p>
          <a:p>
            <a:pPr lvl="1"/>
            <a:r>
              <a:rPr lang="en-US" altLang="ko-KR" sz="2000" dirty="0"/>
              <a:t>Importance of accurate accounting of cellular traffic</a:t>
            </a:r>
          </a:p>
          <a:p>
            <a:r>
              <a:rPr lang="en-US" altLang="ko-KR" sz="2400" dirty="0"/>
              <a:t>Cellular ISP dilemma</a:t>
            </a:r>
          </a:p>
          <a:p>
            <a:pPr lvl="1"/>
            <a:r>
              <a:rPr lang="en-US" altLang="ko-KR" sz="2000" dirty="0"/>
              <a:t>Should we account for TCP retransmissions packets or not?</a:t>
            </a:r>
          </a:p>
          <a:p>
            <a:pPr lvl="1"/>
            <a:r>
              <a:rPr lang="en-US" altLang="ko-KR" sz="2000" dirty="0"/>
              <a:t>Accounting policies differ between countries</a:t>
            </a:r>
          </a:p>
          <a:p>
            <a:r>
              <a:rPr lang="en-US" altLang="ko-KR" sz="2400" dirty="0"/>
              <a:t>Vulnerabilities in current accounting system</a:t>
            </a:r>
          </a:p>
          <a:p>
            <a:pPr lvl="1"/>
            <a:r>
              <a:rPr lang="en-US" altLang="ko-KR" sz="2000" dirty="0"/>
              <a:t>Usage-inflation attack</a:t>
            </a:r>
          </a:p>
          <a:p>
            <a:pPr lvl="1"/>
            <a:r>
              <a:rPr lang="en-US" altLang="ko-KR" sz="2000" dirty="0"/>
              <a:t>Free-riding attack </a:t>
            </a:r>
          </a:p>
          <a:p>
            <a:r>
              <a:rPr lang="en-US" altLang="ko-KR" sz="2400" dirty="0"/>
              <a:t>Abacus</a:t>
            </a:r>
          </a:p>
          <a:p>
            <a:pPr lvl="1"/>
            <a:r>
              <a:rPr lang="en-US" altLang="ko-KR" sz="2000" dirty="0"/>
              <a:t>Manage 100Ks of concurrent flows with a small memory and CPU usage</a:t>
            </a:r>
          </a:p>
          <a:p>
            <a:pPr lvl="1"/>
            <a:r>
              <a:rPr lang="en-US" altLang="ko-KR" sz="2000" dirty="0"/>
              <a:t>Reliably detect free-riding attack</a:t>
            </a:r>
            <a:endParaRPr lang="ko-KR" altLang="en-US" sz="2000" dirty="0"/>
          </a:p>
        </p:txBody>
      </p:sp>
    </p:spTree>
    <p:extLst>
      <p:ext uri="{BB962C8B-B14F-4D97-AF65-F5344CB8AC3E}">
        <p14:creationId xmlns:p14="http://schemas.microsoft.com/office/powerpoint/2010/main" val="10990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593436" y="2492896"/>
            <a:ext cx="9782801" cy="1239837"/>
          </a:xfrm>
        </p:spPr>
        <p:txBody>
          <a:bodyPr>
            <a:normAutofit/>
            <a:scene3d>
              <a:camera prst="orthographicFront"/>
              <a:lightRig rig="threePt" dir="t"/>
            </a:scene3d>
            <a:sp3d extrusionH="57150">
              <a:bevelT w="0" h="0"/>
            </a:sp3d>
          </a:bodyPr>
          <a:lstStyle/>
          <a:p>
            <a:pPr algn="ctr"/>
            <a:r>
              <a:rPr lang="en-US" altLang="ko-KR" sz="5400" b="0" dirty="0">
                <a:ln>
                  <a:noFill/>
                </a:ln>
              </a:rPr>
              <a:t>THANK YOU!</a:t>
            </a:r>
            <a:endParaRPr lang="ko-KR" altLang="en-US" sz="5400" b="0" dirty="0">
              <a:ln>
                <a:noFill/>
              </a:ln>
            </a:endParaRPr>
          </a:p>
        </p:txBody>
      </p:sp>
    </p:spTree>
    <p:extLst>
      <p:ext uri="{BB962C8B-B14F-4D97-AF65-F5344CB8AC3E}">
        <p14:creationId xmlns:p14="http://schemas.microsoft.com/office/powerpoint/2010/main" val="127682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Mobile Devices as Post-PCs</a:t>
            </a:r>
            <a:endParaRPr lang="ko-KR" altLang="en-US" dirty="0"/>
          </a:p>
        </p:txBody>
      </p:sp>
      <p:sp>
        <p:nvSpPr>
          <p:cNvPr id="3" name="내용 개체 틀 2"/>
          <p:cNvSpPr>
            <a:spLocks noGrp="1"/>
          </p:cNvSpPr>
          <p:nvPr>
            <p:ph idx="1"/>
          </p:nvPr>
        </p:nvSpPr>
        <p:spPr/>
        <p:txBody>
          <a:bodyPr>
            <a:normAutofit/>
          </a:bodyPr>
          <a:lstStyle/>
          <a:p>
            <a:r>
              <a:rPr lang="en-US" altLang="ko-KR" sz="2400" dirty="0"/>
              <a:t>Smartphones &amp; tablet PCs for daily network communications</a:t>
            </a:r>
          </a:p>
          <a:p>
            <a:pPr lvl="1"/>
            <a:r>
              <a:rPr lang="en-US" altLang="ko-KR" sz="2000" dirty="0"/>
              <a:t>Massive growth in cellular data traffic (Cisco VNI Mobile, 2017)</a:t>
            </a:r>
            <a:endParaRPr lang="ko-KR" altLang="en-US" sz="2000" dirty="0"/>
          </a:p>
        </p:txBody>
      </p:sp>
      <p:pic>
        <p:nvPicPr>
          <p:cNvPr id="2052" name="Picture 4" descr="C11-738429-00_figure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980" y="2859832"/>
            <a:ext cx="741071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4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Cellular Traffic Accounting</a:t>
            </a:r>
            <a:endParaRPr lang="ko-KR" altLang="en-US" dirty="0"/>
          </a:p>
        </p:txBody>
      </p:sp>
      <p:sp>
        <p:nvSpPr>
          <p:cNvPr id="3" name="내용 개체 틀 2"/>
          <p:cNvSpPr>
            <a:spLocks noGrp="1"/>
          </p:cNvSpPr>
          <p:nvPr>
            <p:ph idx="1"/>
          </p:nvPr>
        </p:nvSpPr>
        <p:spPr>
          <a:xfrm>
            <a:off x="1593435" y="1600200"/>
            <a:ext cx="9782801" cy="4572000"/>
          </a:xfrm>
        </p:spPr>
        <p:txBody>
          <a:bodyPr>
            <a:normAutofit/>
          </a:bodyPr>
          <a:lstStyle/>
          <a:p>
            <a:r>
              <a:rPr lang="en-US" altLang="ko-KR" sz="2400" dirty="0"/>
              <a:t>Increase in cellular traffic bill</a:t>
            </a:r>
          </a:p>
          <a:p>
            <a:pPr lvl="1"/>
            <a:r>
              <a:rPr lang="en-US" altLang="ko-KR" sz="2000" dirty="0"/>
              <a:t>Average: $71 per month (2011) –J.D. Power &amp; Associates</a:t>
            </a:r>
          </a:p>
          <a:p>
            <a:pPr lvl="1"/>
            <a:r>
              <a:rPr lang="en-US" altLang="ko-KR" sz="2000" dirty="0"/>
              <a:t>US raw mobile data price most expensive in the world(ITU, Oct, 2013)</a:t>
            </a:r>
          </a:p>
          <a:p>
            <a:pPr lvl="2"/>
            <a:r>
              <a:rPr lang="en-US" altLang="ko-KR" sz="1600" dirty="0"/>
              <a:t>500MB: $85 (US), $24.1 (China), $8.8 (UK), $4.7 (Austria)</a:t>
            </a:r>
            <a:endParaRPr lang="ko-KR" altLang="en-US" sz="1600" dirty="0"/>
          </a:p>
        </p:txBody>
      </p:sp>
      <p:sp>
        <p:nvSpPr>
          <p:cNvPr id="4" name="object 18"/>
          <p:cNvSpPr/>
          <p:nvPr/>
        </p:nvSpPr>
        <p:spPr>
          <a:xfrm>
            <a:off x="2205980" y="3140968"/>
            <a:ext cx="7446925" cy="3444203"/>
          </a:xfrm>
          <a:prstGeom prst="rect">
            <a:avLst/>
          </a:prstGeom>
          <a:blipFill>
            <a:blip r:embed="rId3" cstate="print"/>
            <a:stretch>
              <a:fillRect/>
            </a:stretch>
          </a:blipFill>
        </p:spPr>
        <p:txBody>
          <a:bodyPr wrap="square" lIns="0" tIns="0" rIns="0" bIns="0" rtlCol="0"/>
          <a:lstStyle/>
          <a:p>
            <a:endParaRPr/>
          </a:p>
        </p:txBody>
      </p:sp>
      <p:sp>
        <p:nvSpPr>
          <p:cNvPr id="5" name="직사각형 4"/>
          <p:cNvSpPr/>
          <p:nvPr/>
        </p:nvSpPr>
        <p:spPr>
          <a:xfrm>
            <a:off x="3400640" y="6172200"/>
            <a:ext cx="504056" cy="281136"/>
          </a:xfrm>
          <a:prstGeom prst="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ko-KR" altLang="en-US"/>
          </a:p>
        </p:txBody>
      </p:sp>
      <p:sp>
        <p:nvSpPr>
          <p:cNvPr id="6" name="직사각형 5"/>
          <p:cNvSpPr/>
          <p:nvPr/>
        </p:nvSpPr>
        <p:spPr>
          <a:xfrm>
            <a:off x="7761229" y="5178458"/>
            <a:ext cx="720080" cy="360040"/>
          </a:xfrm>
          <a:prstGeom prst="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ko-KR" altLang="en-US"/>
          </a:p>
        </p:txBody>
      </p:sp>
      <p:sp>
        <p:nvSpPr>
          <p:cNvPr id="7" name="포인트가 7개인 별 6"/>
          <p:cNvSpPr/>
          <p:nvPr/>
        </p:nvSpPr>
        <p:spPr>
          <a:xfrm>
            <a:off x="8086776" y="3411285"/>
            <a:ext cx="2902199" cy="1675891"/>
          </a:xfrm>
          <a:prstGeom prst="star7">
            <a:avLst>
              <a:gd name="adj" fmla="val 35097"/>
              <a:gd name="hf" fmla="val 102572"/>
              <a:gd name="vf" fmla="val 105210"/>
            </a:avLst>
          </a:prstGeom>
          <a:solidFill>
            <a:srgbClr val="C3270D"/>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ko-KR" dirty="0"/>
              <a:t>Overage fee will be</a:t>
            </a:r>
          </a:p>
          <a:p>
            <a:pPr algn="ctr"/>
            <a:r>
              <a:rPr lang="en-US" altLang="ko-KR" dirty="0"/>
              <a:t>$46,267.5 !!</a:t>
            </a:r>
            <a:endParaRPr lang="ko-KR" altLang="en-US" dirty="0"/>
          </a:p>
        </p:txBody>
      </p:sp>
      <p:sp>
        <p:nvSpPr>
          <p:cNvPr id="9" name="object 22"/>
          <p:cNvSpPr/>
          <p:nvPr/>
        </p:nvSpPr>
        <p:spPr>
          <a:xfrm>
            <a:off x="2998069" y="3221484"/>
            <a:ext cx="4826424" cy="2818881"/>
          </a:xfrm>
          <a:prstGeom prst="rect">
            <a:avLst/>
          </a:prstGeom>
          <a:blipFill>
            <a:blip r:embed="rId4" cstate="print"/>
            <a:stretch>
              <a:fillRect/>
            </a:stretch>
          </a:blipFill>
        </p:spPr>
        <p:txBody>
          <a:bodyPr wrap="square" lIns="0" tIns="0" rIns="0" bIns="0" rtlCol="0"/>
          <a:lstStyle/>
          <a:p>
            <a:endParaRPr/>
          </a:p>
        </p:txBody>
      </p:sp>
      <p:sp>
        <p:nvSpPr>
          <p:cNvPr id="8" name="직사각형 7"/>
          <p:cNvSpPr/>
          <p:nvPr/>
        </p:nvSpPr>
        <p:spPr>
          <a:xfrm>
            <a:off x="1591141" y="4490645"/>
            <a:ext cx="9145016" cy="813354"/>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mn-ea"/>
              </a:rPr>
              <a:t>Cellular Network subscribers want accurate accounting!</a:t>
            </a:r>
            <a:endParaRPr lang="ko-KR" altLang="en-US" sz="2400" dirty="0">
              <a:latin typeface="+mn-ea"/>
            </a:endParaRPr>
          </a:p>
        </p:txBody>
      </p:sp>
    </p:spTree>
    <p:extLst>
      <p:ext uri="{BB962C8B-B14F-4D97-AF65-F5344CB8AC3E}">
        <p14:creationId xmlns:p14="http://schemas.microsoft.com/office/powerpoint/2010/main" val="193871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500"/>
                            </p:stCondLst>
                            <p:childTnLst>
                              <p:par>
                                <p:cTn id="17" presetID="6"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Cellular Network Overview</a:t>
            </a:r>
            <a:endParaRPr lang="ko-KR" altLang="en-US" dirty="0"/>
          </a:p>
        </p:txBody>
      </p:sp>
      <p:sp>
        <p:nvSpPr>
          <p:cNvPr id="4" name="슬라이드 번호 개체 틀 3"/>
          <p:cNvSpPr>
            <a:spLocks noGrp="1"/>
          </p:cNvSpPr>
          <p:nvPr>
            <p:ph type="sldNum" sz="quarter" idx="12"/>
          </p:nvPr>
        </p:nvSpPr>
        <p:spPr>
          <a:xfrm>
            <a:off x="10101448" y="6356351"/>
            <a:ext cx="609441" cy="365125"/>
          </a:xfrm>
        </p:spPr>
        <p:txBody>
          <a:bodyPr/>
          <a:lstStyle/>
          <a:p>
            <a:fld id="{8A0F7B82-E077-C343-B58A-DF238AFF07F3}" type="slidenum">
              <a:rPr lang="en-US" smtClean="0"/>
              <a:t>6</a:t>
            </a:fld>
            <a:endParaRPr lang="en-US" dirty="0"/>
          </a:p>
        </p:txBody>
      </p:sp>
      <p:pic>
        <p:nvPicPr>
          <p:cNvPr id="86"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067" y="4091506"/>
            <a:ext cx="652892" cy="1245885"/>
          </a:xfrm>
          <a:prstGeom prst="rect">
            <a:avLst/>
          </a:prstGeom>
        </p:spPr>
      </p:pic>
      <p:pic>
        <p:nvPicPr>
          <p:cNvPr id="87" name="Picture 8" descr="http://images.clipartpanda.com/ditch-clipart-smart_phone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352" y="4267174"/>
            <a:ext cx="846756" cy="1276040"/>
          </a:xfrm>
          <a:prstGeom prst="rect">
            <a:avLst/>
          </a:prstGeom>
          <a:noFill/>
          <a:extLst>
            <a:ext uri="{909E8E84-426E-40dd-AFC4-6F175D3DCCD1}">
              <a14:hiddenFill xmlns="" xmlns:a14="http://schemas.microsoft.com/office/drawing/2010/main">
                <a:solidFill>
                  <a:srgbClr val="FFFFFF"/>
                </a:solidFill>
              </a14:hiddenFill>
            </a:ext>
          </a:extLst>
        </p:spPr>
      </p:pic>
      <p:sp>
        <p:nvSpPr>
          <p:cNvPr id="88" name="Lightning Bolt 11"/>
          <p:cNvSpPr/>
          <p:nvPr/>
        </p:nvSpPr>
        <p:spPr>
          <a:xfrm flipH="1">
            <a:off x="1861779" y="4381229"/>
            <a:ext cx="452300" cy="291279"/>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sz="1799" dirty="0">
              <a:solidFill>
                <a:schemeClr val="accent6">
                  <a:lumMod val="60000"/>
                  <a:lumOff val="40000"/>
                </a:schemeClr>
              </a:solidFill>
              <a:latin typeface="+mn-ea"/>
            </a:endParaRPr>
          </a:p>
        </p:txBody>
      </p:sp>
      <p:pic>
        <p:nvPicPr>
          <p:cNvPr id="89"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2545" y="1535481"/>
            <a:ext cx="593862" cy="593862"/>
          </a:xfrm>
          <a:prstGeom prst="rect">
            <a:avLst/>
          </a:prstGeom>
        </p:spPr>
      </p:pic>
      <p:pic>
        <p:nvPicPr>
          <p:cNvPr id="2052" name="Picture 4" descr="http://www.orangecaraibe.com/mobile/options/img/femtocell--info-opt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5837" y="3025607"/>
            <a:ext cx="736977" cy="570038"/>
          </a:xfrm>
          <a:prstGeom prst="rect">
            <a:avLst/>
          </a:prstGeom>
          <a:noFill/>
          <a:extLst>
            <a:ext uri="{909E8E84-426E-40dd-AFC4-6F175D3DCCD1}">
              <a14:hiddenFill xmlns="" xmlns:a14="http://schemas.microsoft.com/office/drawing/2010/main">
                <a:solidFill>
                  <a:srgbClr val="FFFFFF"/>
                </a:solidFill>
              </a14:hiddenFill>
            </a:ext>
          </a:extLst>
        </p:spPr>
      </p:pic>
      <p:sp>
        <p:nvSpPr>
          <p:cNvPr id="92" name="Rectangle 23"/>
          <p:cNvSpPr/>
          <p:nvPr/>
        </p:nvSpPr>
        <p:spPr>
          <a:xfrm>
            <a:off x="892465" y="5525916"/>
            <a:ext cx="1368708" cy="461665"/>
          </a:xfrm>
          <a:prstGeom prst="rect">
            <a:avLst/>
          </a:prstGeom>
        </p:spPr>
        <p:txBody>
          <a:bodyPr wrap="none">
            <a:spAutoFit/>
          </a:bodyPr>
          <a:lstStyle/>
          <a:p>
            <a:pPr algn="ctr"/>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User Equipment </a:t>
            </a:r>
          </a:p>
          <a:p>
            <a:pPr algn="ctr"/>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(phone, modem)</a:t>
            </a:r>
            <a:endParaRPr lang="ko-KR" altLang="en-US" sz="12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sp>
        <p:nvSpPr>
          <p:cNvPr id="93" name="Rectangle 23"/>
          <p:cNvSpPr/>
          <p:nvPr/>
        </p:nvSpPr>
        <p:spPr>
          <a:xfrm>
            <a:off x="2314095" y="5329639"/>
            <a:ext cx="751296" cy="276999"/>
          </a:xfrm>
          <a:prstGeom prst="rect">
            <a:avLst/>
          </a:prstGeom>
        </p:spPr>
        <p:txBody>
          <a:bodyPr wrap="none">
            <a:spAutoFit/>
          </a:bodyPr>
          <a:lstStyle/>
          <a:p>
            <a:pPr algn="ctr"/>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eNodeB</a:t>
            </a:r>
            <a:endParaRPr lang="ko-KR" altLang="en-US" sz="12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sp>
        <p:nvSpPr>
          <p:cNvPr id="94" name="Rectangle 23"/>
          <p:cNvSpPr/>
          <p:nvPr/>
        </p:nvSpPr>
        <p:spPr>
          <a:xfrm>
            <a:off x="2346617" y="2027237"/>
            <a:ext cx="582211" cy="276999"/>
          </a:xfrm>
          <a:prstGeom prst="rect">
            <a:avLst/>
          </a:prstGeom>
        </p:spPr>
        <p:txBody>
          <a:bodyPr wrap="none">
            <a:spAutoFit/>
          </a:bodyPr>
          <a:lstStyle/>
          <a:p>
            <a:pPr algn="ctr"/>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SGSN</a:t>
            </a:r>
            <a:endParaRPr lang="ko-KR" altLang="en-US" sz="12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sp>
        <p:nvSpPr>
          <p:cNvPr id="95" name="Rectangle 23"/>
          <p:cNvSpPr/>
          <p:nvPr/>
        </p:nvSpPr>
        <p:spPr>
          <a:xfrm>
            <a:off x="2207024" y="3502167"/>
            <a:ext cx="583814" cy="276999"/>
          </a:xfrm>
          <a:prstGeom prst="rect">
            <a:avLst/>
          </a:prstGeom>
        </p:spPr>
        <p:txBody>
          <a:bodyPr wrap="none">
            <a:spAutoFit/>
          </a:bodyPr>
          <a:lstStyle/>
          <a:p>
            <a:pPr algn="ctr"/>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HeNB</a:t>
            </a:r>
            <a:endParaRPr lang="ko-KR" altLang="en-US" sz="12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sp>
        <p:nvSpPr>
          <p:cNvPr id="96" name="구름 95"/>
          <p:cNvSpPr/>
          <p:nvPr/>
        </p:nvSpPr>
        <p:spPr>
          <a:xfrm>
            <a:off x="3286100" y="1325832"/>
            <a:ext cx="5068940" cy="3963915"/>
          </a:xfrm>
          <a:prstGeom prst="cloud">
            <a:avLst/>
          </a:prstGeom>
          <a:solidFill>
            <a:schemeClr val="bg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799" dirty="0">
              <a:solidFill>
                <a:schemeClr val="accent6">
                  <a:lumMod val="60000"/>
                  <a:lumOff val="40000"/>
                </a:schemeClr>
              </a:solidFill>
            </a:endParaRPr>
          </a:p>
        </p:txBody>
      </p:sp>
      <p:sp>
        <p:nvSpPr>
          <p:cNvPr id="97" name="Cloud 10"/>
          <p:cNvSpPr/>
          <p:nvPr/>
        </p:nvSpPr>
        <p:spPr>
          <a:xfrm>
            <a:off x="8613181" y="2516214"/>
            <a:ext cx="1506191" cy="897215"/>
          </a:xfrm>
          <a:prstGeom prst="cloud">
            <a:avLst/>
          </a:prstGeom>
          <a:gradFill flip="none" rotWithShape="1">
            <a:gsLst>
              <a:gs pos="0">
                <a:srgbClr val="848484"/>
              </a:gs>
              <a:gs pos="63000">
                <a:schemeClr val="tx1">
                  <a:lumMod val="65000"/>
                </a:schemeClr>
              </a:gs>
              <a:gs pos="100000">
                <a:schemeClr val="tx1">
                  <a:lumMod val="75000"/>
                </a:schemeClr>
              </a:gs>
            </a:gsLst>
            <a:lin ang="16200000" scaled="1"/>
            <a:tileRect/>
          </a:gra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14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IMS</a:t>
            </a:r>
            <a:endParaRPr lang="ko-KR" altLang="en-US" sz="14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sp>
        <p:nvSpPr>
          <p:cNvPr id="98" name="Cloud 62"/>
          <p:cNvSpPr/>
          <p:nvPr/>
        </p:nvSpPr>
        <p:spPr>
          <a:xfrm>
            <a:off x="8572037" y="3932621"/>
            <a:ext cx="1506191" cy="897215"/>
          </a:xfrm>
          <a:prstGeom prst="cloud">
            <a:avLst/>
          </a:prstGeom>
          <a:gradFill>
            <a:gsLst>
              <a:gs pos="0">
                <a:schemeClr val="tx1">
                  <a:lumMod val="75000"/>
                </a:schemeClr>
              </a:gs>
              <a:gs pos="27000">
                <a:schemeClr val="tx1">
                  <a:lumMod val="65000"/>
                </a:schemeClr>
              </a:gs>
              <a:gs pos="100000">
                <a:schemeClr val="tx1">
                  <a:lumMod val="50000"/>
                </a:schemeClr>
              </a:gs>
            </a:gsLst>
          </a:grad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4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Internet</a:t>
            </a:r>
            <a:endParaRPr lang="ko-KR" altLang="en-US" sz="14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pic>
        <p:nvPicPr>
          <p:cNvPr id="99"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6194" y="3974541"/>
            <a:ext cx="863775" cy="863775"/>
          </a:xfrm>
          <a:prstGeom prst="rect">
            <a:avLst/>
          </a:prstGeom>
        </p:spPr>
      </p:pic>
      <p:pic>
        <p:nvPicPr>
          <p:cNvPr id="100"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0062" y="4026286"/>
            <a:ext cx="863775" cy="863775"/>
          </a:xfrm>
          <a:prstGeom prst="rect">
            <a:avLst/>
          </a:prstGeom>
        </p:spPr>
      </p:pic>
      <p:sp>
        <p:nvSpPr>
          <p:cNvPr id="101" name="Flowchart: Magnetic Disk 64"/>
          <p:cNvSpPr/>
          <p:nvPr/>
        </p:nvSpPr>
        <p:spPr>
          <a:xfrm>
            <a:off x="6196911" y="1982672"/>
            <a:ext cx="575850" cy="360445"/>
          </a:xfrm>
          <a:prstGeom prst="flowChartMagneticDisk">
            <a:avLst/>
          </a:prstGeom>
          <a:gradFill flip="none" rotWithShape="1">
            <a:gsLst>
              <a:gs pos="0">
                <a:schemeClr val="tx1">
                  <a:lumMod val="75000"/>
                  <a:lumOff val="25000"/>
                </a:schemeClr>
              </a:gs>
              <a:gs pos="29000">
                <a:schemeClr val="tx1">
                  <a:lumMod val="65000"/>
                  <a:lumOff val="35000"/>
                </a:schemeClr>
              </a:gs>
              <a:gs pos="100000">
                <a:schemeClr val="tx1">
                  <a:lumMod val="50000"/>
                  <a:lumOff val="50000"/>
                </a:schemeClr>
              </a:gs>
            </a:gsLst>
            <a:lin ang="162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accent6">
                    <a:lumMod val="60000"/>
                    <a:lumOff val="40000"/>
                  </a:schemeClr>
                </a:solidFill>
                <a:latin typeface="나눔고딕 ExtraBold" panose="020D0904000000000000" pitchFamily="50" charset="-127"/>
                <a:ea typeface="나눔고딕 ExtraBold" panose="020D0904000000000000" pitchFamily="50" charset="-127"/>
              </a:rPr>
              <a:t>HSS</a:t>
            </a:r>
            <a:endParaRPr lang="ko-KR" altLang="en-US" sz="1200" dirty="0">
              <a:solidFill>
                <a:schemeClr val="accent6">
                  <a:lumMod val="60000"/>
                  <a:lumOff val="40000"/>
                </a:schemeClr>
              </a:solidFill>
              <a:latin typeface="나눔고딕 ExtraBold" panose="020D0904000000000000" pitchFamily="50" charset="-127"/>
              <a:ea typeface="나눔고딕 ExtraBold" panose="020D0904000000000000" pitchFamily="50" charset="-127"/>
            </a:endParaRPr>
          </a:p>
        </p:txBody>
      </p:sp>
      <p:pic>
        <p:nvPicPr>
          <p:cNvPr id="2054" name="Picture 6" descr="http://cdn4.aptoide.com/imgs/c/8/2/c82f701a434f08754c53f8723f6236b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299" y="4945685"/>
            <a:ext cx="344062" cy="344062"/>
          </a:xfrm>
          <a:prstGeom prst="rect">
            <a:avLst/>
          </a:prstGeom>
          <a:noFill/>
          <a:extLst>
            <a:ext uri="{909E8E84-426E-40dd-AFC4-6F175D3DCCD1}">
              <a14:hiddenFill xmlns="" xmlns:a14="http://schemas.microsoft.com/office/drawing/2010/main">
                <a:solidFill>
                  <a:srgbClr val="FFFFFF"/>
                </a:solidFill>
              </a14:hiddenFill>
            </a:ext>
          </a:extLst>
        </p:spPr>
      </p:pic>
      <p:sp>
        <p:nvSpPr>
          <p:cNvPr id="104" name="Rectangle 23"/>
          <p:cNvSpPr/>
          <p:nvPr/>
        </p:nvSpPr>
        <p:spPr>
          <a:xfrm>
            <a:off x="1311640" y="4976133"/>
            <a:ext cx="577402" cy="246221"/>
          </a:xfrm>
          <a:prstGeom prst="rect">
            <a:avLst/>
          </a:prstGeom>
        </p:spPr>
        <p:txBody>
          <a:bodyPr wrap="none">
            <a:spAutoFit/>
          </a:bodyPr>
          <a:lstStyle/>
          <a:p>
            <a:pPr algn="ctr"/>
            <a:r>
              <a:rPr lang="en-US" altLang="ko-KR" sz="1000" dirty="0">
                <a:solidFill>
                  <a:schemeClr val="accent6">
                    <a:lumMod val="60000"/>
                    <a:lumOff val="40000"/>
                  </a:schemeClr>
                </a:solidFill>
                <a:latin typeface="나눔고딕 ExtraBold" panose="020D0904000000000000" pitchFamily="50" charset="-127"/>
                <a:ea typeface="나눔고딕 ExtraBold" panose="020D0904000000000000" pitchFamily="50" charset="-127"/>
              </a:rPr>
              <a:t>USIM</a:t>
            </a:r>
            <a:endParaRPr lang="ko-KR" altLang="en-US" sz="1000" dirty="0">
              <a:solidFill>
                <a:schemeClr val="accent6">
                  <a:lumMod val="60000"/>
                  <a:lumOff val="40000"/>
                </a:schemeClr>
              </a:solidFill>
              <a:latin typeface="나눔고딕 ExtraBold" panose="020D0904000000000000" pitchFamily="50" charset="-127"/>
              <a:ea typeface="나눔고딕 ExtraBold" panose="020D0904000000000000" pitchFamily="50" charset="-127"/>
            </a:endParaRPr>
          </a:p>
        </p:txBody>
      </p:sp>
      <p:pic>
        <p:nvPicPr>
          <p:cNvPr id="2056" name="Picture 8" descr="http://swgawakening.com/styles/Black/imageset/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8881" y="1794957"/>
            <a:ext cx="772628" cy="772628"/>
          </a:xfrm>
          <a:prstGeom prst="rect">
            <a:avLst/>
          </a:prstGeom>
          <a:noFill/>
          <a:extLst>
            <a:ext uri="{909E8E84-426E-40dd-AFC4-6F175D3DCCD1}">
              <a14:hiddenFill xmlns="" xmlns:a14="http://schemas.microsoft.com/office/drawing/2010/main">
                <a:solidFill>
                  <a:srgbClr val="FFFFFF"/>
                </a:solidFill>
              </a14:hiddenFill>
            </a:ext>
          </a:extLst>
        </p:spPr>
      </p:pic>
      <p:pic>
        <p:nvPicPr>
          <p:cNvPr id="90" name="그림 8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2313" y="2634760"/>
            <a:ext cx="573406" cy="699275"/>
          </a:xfrm>
          <a:prstGeom prst="rect">
            <a:avLst/>
          </a:prstGeom>
        </p:spPr>
      </p:pic>
      <p:pic>
        <p:nvPicPr>
          <p:cNvPr id="2058" name="Picture 10" descr="http://paydc.com/wp-content/uploads/2013/08/icons-0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1144" y="2998937"/>
            <a:ext cx="747645" cy="74764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1" name="그룹 90"/>
          <p:cNvGrpSpPr/>
          <p:nvPr/>
        </p:nvGrpSpPr>
        <p:grpSpPr>
          <a:xfrm>
            <a:off x="9678632" y="5137187"/>
            <a:ext cx="1926855" cy="661902"/>
            <a:chOff x="7107692" y="1056631"/>
            <a:chExt cx="1927357" cy="662074"/>
          </a:xfrm>
        </p:grpSpPr>
        <p:cxnSp>
          <p:nvCxnSpPr>
            <p:cNvPr id="109" name="Straight Connector 13"/>
            <p:cNvCxnSpPr/>
            <p:nvPr/>
          </p:nvCxnSpPr>
          <p:spPr>
            <a:xfrm rot="16200000">
              <a:off x="7416714" y="878886"/>
              <a:ext cx="0" cy="617100"/>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10" name="Straight Connector 14"/>
            <p:cNvCxnSpPr/>
            <p:nvPr/>
          </p:nvCxnSpPr>
          <p:spPr>
            <a:xfrm rot="16200000">
              <a:off x="7416714" y="1091664"/>
              <a:ext cx="0" cy="617100"/>
            </a:xfrm>
            <a:prstGeom prst="line">
              <a:avLst/>
            </a:prstGeom>
            <a:ln>
              <a:solidFill>
                <a:schemeClr val="tx1">
                  <a:lumMod val="85000"/>
                  <a:lumOff val="15000"/>
                </a:schemeClr>
              </a:solidFill>
              <a:prstDash val="solid"/>
            </a:ln>
          </p:spPr>
          <p:style>
            <a:lnRef idx="3">
              <a:schemeClr val="accent3"/>
            </a:lnRef>
            <a:fillRef idx="0">
              <a:schemeClr val="accent3"/>
            </a:fillRef>
            <a:effectRef idx="2">
              <a:schemeClr val="accent3"/>
            </a:effectRef>
            <a:fontRef idx="minor">
              <a:schemeClr val="tx1"/>
            </a:fontRef>
          </p:style>
        </p:cxnSp>
        <p:sp>
          <p:nvSpPr>
            <p:cNvPr id="111" name="TextBox 110"/>
            <p:cNvSpPr txBox="1"/>
            <p:nvPr/>
          </p:nvSpPr>
          <p:spPr>
            <a:xfrm>
              <a:off x="7746796" y="1056631"/>
              <a:ext cx="861357" cy="277071"/>
            </a:xfrm>
            <a:prstGeom prst="rect">
              <a:avLst/>
            </a:prstGeom>
            <a:noFill/>
          </p:spPr>
          <p:txBody>
            <a:bodyPr wrap="none" rtlCol="0">
              <a:spAutoFit/>
            </a:bodyPr>
            <a:lstStyle/>
            <a:p>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cs typeface="Times New Roman" panose="02020603050405020304" pitchFamily="18" charset="0"/>
                </a:rPr>
                <a:t>Signaling</a:t>
              </a:r>
              <a:endParaRPr lang="ko-KR" altLang="en-US" sz="1200" dirty="0">
                <a:solidFill>
                  <a:schemeClr val="accent6">
                    <a:lumMod val="60000"/>
                    <a:lumOff val="40000"/>
                  </a:schemeClr>
                </a:solidFill>
                <a:latin typeface="Franklin Gothic Heavy" panose="020B0903020102020204" pitchFamily="34" charset="0"/>
                <a:ea typeface="나눔고딕 ExtraBold" panose="020D0904000000000000" pitchFamily="50" charset="-127"/>
                <a:cs typeface="Times New Roman" panose="02020603050405020304" pitchFamily="18" charset="0"/>
              </a:endParaRPr>
            </a:p>
          </p:txBody>
        </p:sp>
        <p:sp>
          <p:nvSpPr>
            <p:cNvPr id="112" name="TextBox 111"/>
            <p:cNvSpPr txBox="1"/>
            <p:nvPr/>
          </p:nvSpPr>
          <p:spPr>
            <a:xfrm>
              <a:off x="7746796" y="1247377"/>
              <a:ext cx="1034078" cy="277071"/>
            </a:xfrm>
            <a:prstGeom prst="rect">
              <a:avLst/>
            </a:prstGeom>
            <a:noFill/>
          </p:spPr>
          <p:txBody>
            <a:bodyPr wrap="none" rtlCol="0">
              <a:spAutoFit/>
            </a:bodyPr>
            <a:lstStyle/>
            <a:p>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cs typeface="Times New Roman" panose="02020603050405020304" pitchFamily="18" charset="0"/>
                </a:rPr>
                <a:t>Data Traffic</a:t>
              </a:r>
            </a:p>
          </p:txBody>
        </p:sp>
        <p:cxnSp>
          <p:nvCxnSpPr>
            <p:cNvPr id="113" name="Straight Connector 14"/>
            <p:cNvCxnSpPr/>
            <p:nvPr/>
          </p:nvCxnSpPr>
          <p:spPr>
            <a:xfrm rot="16200000">
              <a:off x="7416242" y="1287196"/>
              <a:ext cx="0" cy="617100"/>
            </a:xfrm>
            <a:prstGeom prst="line">
              <a:avLst/>
            </a:prstGeom>
            <a:ln/>
          </p:spPr>
          <p:style>
            <a:lnRef idx="2">
              <a:schemeClr val="accent2"/>
            </a:lnRef>
            <a:fillRef idx="0">
              <a:schemeClr val="accent2"/>
            </a:fillRef>
            <a:effectRef idx="1">
              <a:schemeClr val="accent2"/>
            </a:effectRef>
            <a:fontRef idx="minor">
              <a:schemeClr val="tx1"/>
            </a:fontRef>
          </p:style>
        </p:cxnSp>
        <p:sp>
          <p:nvSpPr>
            <p:cNvPr id="114" name="TextBox 113"/>
            <p:cNvSpPr txBox="1"/>
            <p:nvPr/>
          </p:nvSpPr>
          <p:spPr>
            <a:xfrm>
              <a:off x="7750773" y="1441634"/>
              <a:ext cx="1284276" cy="277071"/>
            </a:xfrm>
            <a:prstGeom prst="rect">
              <a:avLst/>
            </a:prstGeom>
            <a:noFill/>
          </p:spPr>
          <p:txBody>
            <a:bodyPr wrap="none" rtlCol="0">
              <a:spAutoFit/>
            </a:bodyPr>
            <a:lstStyle/>
            <a:p>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cs typeface="Times New Roman" panose="02020603050405020304" pitchFamily="18" charset="0"/>
                </a:rPr>
                <a:t>Data, Signaling</a:t>
              </a:r>
            </a:p>
          </p:txBody>
        </p:sp>
      </p:grpSp>
      <p:cxnSp>
        <p:nvCxnSpPr>
          <p:cNvPr id="116" name="Straight Connector 38"/>
          <p:cNvCxnSpPr>
            <a:stCxn id="86" idx="3"/>
            <a:endCxn id="99" idx="1"/>
          </p:cNvCxnSpPr>
          <p:nvPr/>
        </p:nvCxnSpPr>
        <p:spPr>
          <a:xfrm flipV="1">
            <a:off x="3027959" y="4406429"/>
            <a:ext cx="1228235" cy="308020"/>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sp>
        <p:nvSpPr>
          <p:cNvPr id="118" name="Rectangle 23"/>
          <p:cNvSpPr/>
          <p:nvPr/>
        </p:nvSpPr>
        <p:spPr>
          <a:xfrm>
            <a:off x="4358814" y="4680994"/>
            <a:ext cx="560666" cy="276999"/>
          </a:xfrm>
          <a:prstGeom prst="rect">
            <a:avLst/>
          </a:prstGeom>
        </p:spPr>
        <p:txBody>
          <a:bodyPr wrap="none">
            <a:spAutoFit/>
          </a:bodyPr>
          <a:lstStyle/>
          <a:p>
            <a:pPr algn="ctr"/>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S-GW</a:t>
            </a:r>
            <a:endParaRPr lang="ko-KR" altLang="en-US" sz="12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sp>
        <p:nvSpPr>
          <p:cNvPr id="119" name="Rectangle 23"/>
          <p:cNvSpPr/>
          <p:nvPr/>
        </p:nvSpPr>
        <p:spPr>
          <a:xfrm>
            <a:off x="6221267" y="4705083"/>
            <a:ext cx="567078" cy="276999"/>
          </a:xfrm>
          <a:prstGeom prst="rect">
            <a:avLst/>
          </a:prstGeom>
        </p:spPr>
        <p:txBody>
          <a:bodyPr wrap="none">
            <a:spAutoFit/>
          </a:bodyPr>
          <a:lstStyle/>
          <a:p>
            <a:pPr algn="ctr"/>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P-GW</a:t>
            </a:r>
            <a:endParaRPr lang="ko-KR" altLang="en-US" sz="14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sp>
        <p:nvSpPr>
          <p:cNvPr id="120" name="Rectangle 23"/>
          <p:cNvSpPr/>
          <p:nvPr/>
        </p:nvSpPr>
        <p:spPr>
          <a:xfrm>
            <a:off x="6843521" y="3285007"/>
            <a:ext cx="570990" cy="276999"/>
          </a:xfrm>
          <a:prstGeom prst="rect">
            <a:avLst/>
          </a:prstGeom>
        </p:spPr>
        <p:txBody>
          <a:bodyPr wrap="none">
            <a:spAutoFit/>
          </a:bodyPr>
          <a:lstStyle/>
          <a:p>
            <a:pPr algn="ctr"/>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PCRF</a:t>
            </a:r>
            <a:endParaRPr lang="ko-KR" altLang="en-US" sz="12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sp>
        <p:nvSpPr>
          <p:cNvPr id="121" name="Rectangle 23"/>
          <p:cNvSpPr/>
          <p:nvPr/>
        </p:nvSpPr>
        <p:spPr>
          <a:xfrm>
            <a:off x="5975541" y="3109735"/>
            <a:ext cx="737701" cy="461665"/>
          </a:xfrm>
          <a:prstGeom prst="rect">
            <a:avLst/>
          </a:prstGeom>
        </p:spPr>
        <p:txBody>
          <a:bodyPr wrap="none">
            <a:spAutoFit/>
          </a:bodyPr>
          <a:lstStyle/>
          <a:p>
            <a:pPr algn="ctr"/>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Billing</a:t>
            </a:r>
          </a:p>
          <a:p>
            <a:pPr algn="ctr"/>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Domain</a:t>
            </a:r>
            <a:endParaRPr lang="ko-KR" altLang="en-US" sz="12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cxnSp>
        <p:nvCxnSpPr>
          <p:cNvPr id="122" name="Straight Connector 14"/>
          <p:cNvCxnSpPr>
            <a:stCxn id="99" idx="3"/>
            <a:endCxn id="100" idx="1"/>
          </p:cNvCxnSpPr>
          <p:nvPr/>
        </p:nvCxnSpPr>
        <p:spPr>
          <a:xfrm>
            <a:off x="5119969" y="4406430"/>
            <a:ext cx="970093" cy="51746"/>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26" name="Straight Connector 38"/>
          <p:cNvCxnSpPr/>
          <p:nvPr/>
        </p:nvCxnSpPr>
        <p:spPr>
          <a:xfrm flipV="1">
            <a:off x="6925457" y="3216163"/>
            <a:ext cx="1713324" cy="1010503"/>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cxnSp>
        <p:nvCxnSpPr>
          <p:cNvPr id="128" name="Straight Connector 38"/>
          <p:cNvCxnSpPr>
            <a:stCxn id="100" idx="3"/>
            <a:endCxn id="98" idx="2"/>
          </p:cNvCxnSpPr>
          <p:nvPr/>
        </p:nvCxnSpPr>
        <p:spPr>
          <a:xfrm flipV="1">
            <a:off x="6953837" y="4381229"/>
            <a:ext cx="1622872" cy="76945"/>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cxnSp>
        <p:nvCxnSpPr>
          <p:cNvPr id="133" name="Straight Connector 38"/>
          <p:cNvCxnSpPr/>
          <p:nvPr/>
        </p:nvCxnSpPr>
        <p:spPr>
          <a:xfrm>
            <a:off x="2846364" y="3364707"/>
            <a:ext cx="1337104" cy="808717"/>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cxnSp>
        <p:nvCxnSpPr>
          <p:cNvPr id="136" name="Straight Connector 38"/>
          <p:cNvCxnSpPr>
            <a:stCxn id="89" idx="3"/>
            <a:endCxn id="99" idx="0"/>
          </p:cNvCxnSpPr>
          <p:nvPr/>
        </p:nvCxnSpPr>
        <p:spPr>
          <a:xfrm>
            <a:off x="2936407" y="1832412"/>
            <a:ext cx="1751675" cy="2142129"/>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cxnSp>
        <p:nvCxnSpPr>
          <p:cNvPr id="138" name="Straight Connector 35"/>
          <p:cNvCxnSpPr/>
          <p:nvPr/>
        </p:nvCxnSpPr>
        <p:spPr>
          <a:xfrm flipV="1">
            <a:off x="3054817" y="2549773"/>
            <a:ext cx="1353619" cy="1882531"/>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42" name="Straight Connector 35"/>
          <p:cNvCxnSpPr>
            <a:stCxn id="99" idx="0"/>
            <a:endCxn id="2056" idx="2"/>
          </p:cNvCxnSpPr>
          <p:nvPr/>
        </p:nvCxnSpPr>
        <p:spPr>
          <a:xfrm flipV="1">
            <a:off x="4688082" y="2567585"/>
            <a:ext cx="77113" cy="1406956"/>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45" name="Straight Connector 35"/>
          <p:cNvCxnSpPr/>
          <p:nvPr/>
        </p:nvCxnSpPr>
        <p:spPr>
          <a:xfrm flipH="1" flipV="1">
            <a:off x="5980922" y="3696763"/>
            <a:ext cx="474678" cy="445990"/>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sp>
        <p:nvSpPr>
          <p:cNvPr id="141" name="Rectangle 23"/>
          <p:cNvSpPr/>
          <p:nvPr/>
        </p:nvSpPr>
        <p:spPr>
          <a:xfrm>
            <a:off x="4447306" y="2565406"/>
            <a:ext cx="534121" cy="276999"/>
          </a:xfrm>
          <a:prstGeom prst="rect">
            <a:avLst/>
          </a:prstGeom>
        </p:spPr>
        <p:txBody>
          <a:bodyPr wrap="none">
            <a:spAutoFit/>
          </a:bodyPr>
          <a:lstStyle/>
          <a:p>
            <a:pPr algn="ctr"/>
            <a:r>
              <a:rPr lang="en-US" altLang="ko-KR" sz="12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MME</a:t>
            </a:r>
            <a:endParaRPr lang="ko-KR" altLang="en-US" sz="12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cxnSp>
        <p:nvCxnSpPr>
          <p:cNvPr id="147" name="Straight Connector 35"/>
          <p:cNvCxnSpPr/>
          <p:nvPr/>
        </p:nvCxnSpPr>
        <p:spPr>
          <a:xfrm flipV="1">
            <a:off x="6682551" y="3494573"/>
            <a:ext cx="375046" cy="600407"/>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50" name="Straight Connector 35"/>
          <p:cNvCxnSpPr>
            <a:stCxn id="90" idx="3"/>
            <a:endCxn id="97" idx="2"/>
          </p:cNvCxnSpPr>
          <p:nvPr/>
        </p:nvCxnSpPr>
        <p:spPr>
          <a:xfrm flipV="1">
            <a:off x="7415719" y="2964822"/>
            <a:ext cx="1202134" cy="19576"/>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52" name="Straight Connector 35"/>
          <p:cNvCxnSpPr>
            <a:stCxn id="2056" idx="3"/>
            <a:endCxn id="101" idx="2"/>
          </p:cNvCxnSpPr>
          <p:nvPr/>
        </p:nvCxnSpPr>
        <p:spPr>
          <a:xfrm flipV="1">
            <a:off x="5151509" y="2162895"/>
            <a:ext cx="1045402" cy="18376"/>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54" name="Straight Connector 35"/>
          <p:cNvCxnSpPr>
            <a:stCxn id="89" idx="3"/>
            <a:endCxn id="2056" idx="1"/>
          </p:cNvCxnSpPr>
          <p:nvPr/>
        </p:nvCxnSpPr>
        <p:spPr>
          <a:xfrm>
            <a:off x="2936407" y="1832412"/>
            <a:ext cx="1442474" cy="348859"/>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56" name="Straight Connector 35"/>
          <p:cNvCxnSpPr/>
          <p:nvPr/>
        </p:nvCxnSpPr>
        <p:spPr>
          <a:xfrm flipV="1">
            <a:off x="2846365" y="2257623"/>
            <a:ext cx="1450661" cy="1107085"/>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sp>
        <p:nvSpPr>
          <p:cNvPr id="159" name="Rectangle 23"/>
          <p:cNvSpPr/>
          <p:nvPr/>
        </p:nvSpPr>
        <p:spPr>
          <a:xfrm>
            <a:off x="5037775" y="1580146"/>
            <a:ext cx="2623667" cy="369204"/>
          </a:xfrm>
          <a:prstGeom prst="rect">
            <a:avLst/>
          </a:prstGeom>
        </p:spPr>
        <p:txBody>
          <a:bodyPr wrap="none">
            <a:spAutoFit/>
          </a:bodyPr>
          <a:lstStyle/>
          <a:p>
            <a:pPr algn="ctr"/>
            <a:r>
              <a:rPr lang="en-US" altLang="ko-KR" sz="1799" dirty="0">
                <a:solidFill>
                  <a:schemeClr val="accent6">
                    <a:lumMod val="60000"/>
                    <a:lumOff val="40000"/>
                  </a:schemeClr>
                </a:solidFill>
                <a:latin typeface="Franklin Gothic Heavy" panose="020B0903020102020204" pitchFamily="34" charset="0"/>
                <a:ea typeface="나눔고딕 ExtraBold" panose="020D0904000000000000" pitchFamily="50" charset="-127"/>
              </a:rPr>
              <a:t>4G Core Network (EPC)</a:t>
            </a:r>
            <a:endParaRPr lang="ko-KR" altLang="en-US" sz="1799"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sp>
        <p:nvSpPr>
          <p:cNvPr id="157" name="TextBox 156"/>
          <p:cNvSpPr txBox="1"/>
          <p:nvPr/>
        </p:nvSpPr>
        <p:spPr>
          <a:xfrm>
            <a:off x="3148122" y="5457154"/>
            <a:ext cx="3396450" cy="1384634"/>
          </a:xfrm>
          <a:prstGeom prst="rect">
            <a:avLst/>
          </a:prstGeom>
          <a:noFill/>
        </p:spPr>
        <p:txBody>
          <a:bodyPr wrap="square" rtlCol="0">
            <a:spAutoFit/>
          </a:bodyPr>
          <a:lstStyle/>
          <a:p>
            <a:pPr marL="285664" indent="-285664">
              <a:buFont typeface="Arial" panose="020B0604020202020204" pitchFamily="34" charset="0"/>
              <a:buChar char="•"/>
            </a:pPr>
            <a:r>
              <a:rPr lang="en-US" altLang="ko-KR" sz="1400" dirty="0"/>
              <a:t>SGSN : Service GPRS Support Node</a:t>
            </a:r>
          </a:p>
          <a:p>
            <a:pPr marL="285664" indent="-285664">
              <a:buFont typeface="Arial" panose="020B0604020202020204" pitchFamily="34" charset="0"/>
              <a:buChar char="•"/>
            </a:pPr>
            <a:r>
              <a:rPr lang="en-US" altLang="ko-KR" sz="1400" dirty="0"/>
              <a:t>HSS : Home Subscriber Server</a:t>
            </a:r>
          </a:p>
          <a:p>
            <a:pPr marL="285664" indent="-285664">
              <a:buFont typeface="Arial" panose="020B0604020202020204" pitchFamily="34" charset="0"/>
              <a:buChar char="•"/>
            </a:pPr>
            <a:r>
              <a:rPr lang="en-US" altLang="ko-KR" sz="1400" dirty="0"/>
              <a:t>MME : Mobility Management Entity</a:t>
            </a:r>
          </a:p>
          <a:p>
            <a:pPr marL="285664" indent="-285664">
              <a:buFont typeface="Arial" panose="020B0604020202020204" pitchFamily="34" charset="0"/>
              <a:buChar char="•"/>
            </a:pPr>
            <a:r>
              <a:rPr lang="en-US" altLang="ko-KR" sz="1400" dirty="0"/>
              <a:t>S-GW : Serving Gateway</a:t>
            </a:r>
            <a:endParaRPr lang="ko-KR" altLang="en-US" sz="1400" dirty="0"/>
          </a:p>
        </p:txBody>
      </p:sp>
      <p:sp>
        <p:nvSpPr>
          <p:cNvPr id="164" name="TextBox 163"/>
          <p:cNvSpPr txBox="1"/>
          <p:nvPr/>
        </p:nvSpPr>
        <p:spPr>
          <a:xfrm>
            <a:off x="6324442" y="5452352"/>
            <a:ext cx="3612768" cy="1169246"/>
          </a:xfrm>
          <a:prstGeom prst="rect">
            <a:avLst/>
          </a:prstGeom>
          <a:noFill/>
        </p:spPr>
        <p:txBody>
          <a:bodyPr wrap="square" rtlCol="0">
            <a:spAutoFit/>
          </a:bodyPr>
          <a:lstStyle/>
          <a:p>
            <a:pPr marL="285664" indent="-285664">
              <a:buFont typeface="Arial" panose="020B0604020202020204" pitchFamily="34" charset="0"/>
              <a:buChar char="•"/>
            </a:pPr>
            <a:r>
              <a:rPr lang="en-US" altLang="ko-KR" sz="1400" dirty="0"/>
              <a:t>P-GW : PDN Gateway</a:t>
            </a:r>
          </a:p>
          <a:p>
            <a:pPr marL="285664" indent="-285664">
              <a:buFont typeface="Arial" panose="020B0604020202020204" pitchFamily="34" charset="0"/>
              <a:buChar char="•"/>
            </a:pPr>
            <a:r>
              <a:rPr lang="en-US" altLang="ko-KR" sz="1400" dirty="0"/>
              <a:t>PCRF : Policy and Charging Rule Function</a:t>
            </a:r>
          </a:p>
          <a:p>
            <a:pPr marL="285664" indent="-285664">
              <a:buFont typeface="Arial" panose="020B0604020202020204" pitchFamily="34" charset="0"/>
              <a:buChar char="•"/>
            </a:pPr>
            <a:r>
              <a:rPr lang="en-US" altLang="ko-KR" sz="1400" dirty="0"/>
              <a:t>HeNB : Home eNodeB</a:t>
            </a:r>
          </a:p>
          <a:p>
            <a:pPr marL="285664" indent="-285664">
              <a:buFont typeface="Arial" panose="020B0604020202020204" pitchFamily="34" charset="0"/>
              <a:buChar char="•"/>
            </a:pPr>
            <a:r>
              <a:rPr lang="en-US" altLang="ko-KR" sz="1400" dirty="0"/>
              <a:t>EPC : Evolved Packet Core</a:t>
            </a:r>
            <a:endParaRPr lang="ko-KR" altLang="en-US" sz="1400" dirty="0"/>
          </a:p>
        </p:txBody>
      </p:sp>
      <p:pic>
        <p:nvPicPr>
          <p:cNvPr id="55" name="Picture 8" descr="http://images.clipartpanda.com/ditch-clipart-smart_phone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5794" y="3194818"/>
            <a:ext cx="343408" cy="517506"/>
          </a:xfrm>
          <a:prstGeom prst="rect">
            <a:avLst/>
          </a:prstGeom>
          <a:noFill/>
          <a:extLst>
            <a:ext uri="{909E8E84-426E-40dd-AFC4-6F175D3DCCD1}">
              <a14:hiddenFill xmlns="" xmlns:a14="http://schemas.microsoft.com/office/drawing/2010/main">
                <a:solidFill>
                  <a:srgbClr val="FFFFFF"/>
                </a:solidFill>
              </a14:hiddenFill>
            </a:ext>
          </a:extLst>
        </p:spPr>
      </p:pic>
      <p:sp>
        <p:nvSpPr>
          <p:cNvPr id="58" name="Lightning Bolt 11"/>
          <p:cNvSpPr/>
          <p:nvPr/>
        </p:nvSpPr>
        <p:spPr>
          <a:xfrm flipH="1">
            <a:off x="1596556" y="3303423"/>
            <a:ext cx="452300" cy="291279"/>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sz="1799" dirty="0">
              <a:solidFill>
                <a:schemeClr val="accent6">
                  <a:lumMod val="60000"/>
                  <a:lumOff val="40000"/>
                </a:schemeClr>
              </a:solidFill>
              <a:latin typeface="+mn-ea"/>
            </a:endParaRPr>
          </a:p>
        </p:txBody>
      </p:sp>
      <p:pic>
        <p:nvPicPr>
          <p:cNvPr id="66" name="그림 6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27319" y="4325532"/>
            <a:ext cx="252261" cy="302008"/>
          </a:xfrm>
          <a:prstGeom prst="rect">
            <a:avLst/>
          </a:prstGeom>
        </p:spPr>
      </p:pic>
      <p:sp>
        <p:nvSpPr>
          <p:cNvPr id="67" name="직사각형 66"/>
          <p:cNvSpPr/>
          <p:nvPr/>
        </p:nvSpPr>
        <p:spPr>
          <a:xfrm>
            <a:off x="7005173" y="4063632"/>
            <a:ext cx="754053" cy="276999"/>
          </a:xfrm>
          <a:prstGeom prst="rect">
            <a:avLst/>
          </a:prstGeom>
        </p:spPr>
        <p:txBody>
          <a:bodyPr wrap="none">
            <a:spAutoFit/>
          </a:bodyPr>
          <a:lstStyle/>
          <a:p>
            <a:r>
              <a:rPr lang="en-US" altLang="ko-KR" sz="1200" b="1" dirty="0">
                <a:solidFill>
                  <a:schemeClr val="accent6">
                    <a:lumMod val="60000"/>
                    <a:lumOff val="40000"/>
                  </a:schemeClr>
                </a:solidFill>
                <a:latin typeface="Franklin Gothic Heavy" panose="020B0903020102020204" pitchFamily="34" charset="0"/>
                <a:cs typeface="Times New Roman" panose="02020603050405020304" pitchFamily="18" charset="0"/>
              </a:rPr>
              <a:t>Firewall</a:t>
            </a:r>
          </a:p>
        </p:txBody>
      </p:sp>
      <p:sp>
        <p:nvSpPr>
          <p:cNvPr id="68" name="직사각형 67"/>
          <p:cNvSpPr/>
          <p:nvPr/>
        </p:nvSpPr>
        <p:spPr>
          <a:xfrm>
            <a:off x="7779649" y="4518533"/>
            <a:ext cx="500009" cy="307777"/>
          </a:xfrm>
          <a:prstGeom prst="rect">
            <a:avLst/>
          </a:prstGeom>
        </p:spPr>
        <p:txBody>
          <a:bodyPr wrap="none">
            <a:spAutoFit/>
          </a:bodyPr>
          <a:lstStyle/>
          <a:p>
            <a:r>
              <a:rPr lang="en-US" altLang="ko-KR" sz="1400" b="1" dirty="0">
                <a:solidFill>
                  <a:schemeClr val="accent6">
                    <a:lumMod val="60000"/>
                    <a:lumOff val="40000"/>
                  </a:schemeClr>
                </a:solidFill>
                <a:latin typeface="Franklin Gothic Heavy" panose="020B0903020102020204" pitchFamily="34" charset="0"/>
                <a:cs typeface="Times New Roman" panose="02020603050405020304" pitchFamily="18" charset="0"/>
              </a:rPr>
              <a:t>NAT</a:t>
            </a:r>
          </a:p>
        </p:txBody>
      </p:sp>
      <p:pic>
        <p:nvPicPr>
          <p:cNvPr id="69" name="그림 6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17612" y="4295170"/>
            <a:ext cx="498985" cy="311866"/>
          </a:xfrm>
          <a:prstGeom prst="rect">
            <a:avLst/>
          </a:prstGeom>
        </p:spPr>
      </p:pic>
      <p:sp>
        <p:nvSpPr>
          <p:cNvPr id="77" name="Cloud 62"/>
          <p:cNvSpPr/>
          <p:nvPr/>
        </p:nvSpPr>
        <p:spPr>
          <a:xfrm>
            <a:off x="9040433" y="1082265"/>
            <a:ext cx="2181497" cy="1109611"/>
          </a:xfrm>
          <a:prstGeom prst="cloud">
            <a:avLst/>
          </a:prstGeom>
          <a:gradFill>
            <a:gsLst>
              <a:gs pos="0">
                <a:schemeClr val="tx1">
                  <a:lumMod val="75000"/>
                </a:schemeClr>
              </a:gs>
              <a:gs pos="30000">
                <a:schemeClr val="tx1">
                  <a:lumMod val="65000"/>
                </a:schemeClr>
              </a:gs>
              <a:gs pos="100000">
                <a:schemeClr val="dk1">
                  <a:lumMod val="105000"/>
                  <a:satMod val="109000"/>
                  <a:tint val="81000"/>
                </a:schemeClr>
              </a:gs>
            </a:gsLst>
          </a:grad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400" dirty="0">
                <a:solidFill>
                  <a:schemeClr val="accent6">
                    <a:lumMod val="60000"/>
                    <a:lumOff val="40000"/>
                  </a:schemeClr>
                </a:solidFill>
                <a:latin typeface="Franklin Gothic Heavy" panose="020B0903020102020204" pitchFamily="34" charset="0"/>
                <a:ea typeface="나눔고딕 ExtraBold" panose="020D0904000000000000" pitchFamily="50" charset="-127"/>
              </a:rPr>
              <a:t>Global Cellular Network</a:t>
            </a:r>
            <a:endParaRPr lang="ko-KR" altLang="en-US" sz="1400" dirty="0">
              <a:solidFill>
                <a:schemeClr val="accent6">
                  <a:lumMod val="60000"/>
                  <a:lumOff val="40000"/>
                </a:schemeClr>
              </a:solidFill>
              <a:latin typeface="Franklin Gothic Heavy" panose="020B0903020102020204" pitchFamily="34" charset="0"/>
              <a:ea typeface="나눔고딕 ExtraBold" panose="020D0904000000000000" pitchFamily="50" charset="-127"/>
            </a:endParaRPr>
          </a:p>
        </p:txBody>
      </p:sp>
      <p:cxnSp>
        <p:nvCxnSpPr>
          <p:cNvPr id="78" name="Straight Connector 35"/>
          <p:cNvCxnSpPr>
            <a:endCxn id="77" idx="2"/>
          </p:cNvCxnSpPr>
          <p:nvPr/>
        </p:nvCxnSpPr>
        <p:spPr>
          <a:xfrm flipV="1">
            <a:off x="7803617" y="1637071"/>
            <a:ext cx="1243583" cy="184727"/>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79" name="Straight Connector 38"/>
          <p:cNvCxnSpPr/>
          <p:nvPr/>
        </p:nvCxnSpPr>
        <p:spPr>
          <a:xfrm flipV="1">
            <a:off x="8011135" y="1778002"/>
            <a:ext cx="1087552" cy="152215"/>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sp>
        <p:nvSpPr>
          <p:cNvPr id="28" name="모서리가 둥근 직사각형 27"/>
          <p:cNvSpPr/>
          <p:nvPr/>
        </p:nvSpPr>
        <p:spPr>
          <a:xfrm>
            <a:off x="6003610" y="3966587"/>
            <a:ext cx="1036677" cy="972949"/>
          </a:xfrm>
          <a:prstGeom prst="round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ko-KR" altLang="en-US"/>
          </a:p>
        </p:txBody>
      </p:sp>
    </p:spTree>
    <p:extLst>
      <p:ext uri="{BB962C8B-B14F-4D97-AF65-F5344CB8AC3E}">
        <p14:creationId xmlns:p14="http://schemas.microsoft.com/office/powerpoint/2010/main" val="429121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B19ACE-56DC-594D-B844-401EB8585174}"/>
              </a:ext>
            </a:extLst>
          </p:cNvPr>
          <p:cNvSpPr>
            <a:spLocks noGrp="1"/>
          </p:cNvSpPr>
          <p:nvPr>
            <p:ph type="title"/>
          </p:nvPr>
        </p:nvSpPr>
        <p:spPr/>
        <p:txBody>
          <a:bodyPr/>
          <a:lstStyle/>
          <a:p>
            <a:r>
              <a:rPr kumimoji="1" lang="en-US" altLang="ko-KR" dirty="0"/>
              <a:t>Problem Description</a:t>
            </a:r>
            <a:endParaRPr kumimoji="1" lang="ko-KR" altLang="en-US" dirty="0"/>
          </a:p>
        </p:txBody>
      </p:sp>
      <p:sp>
        <p:nvSpPr>
          <p:cNvPr id="3" name="내용 개체 틀 2">
            <a:extLst>
              <a:ext uri="{FF2B5EF4-FFF2-40B4-BE49-F238E27FC236}">
                <a16:creationId xmlns:a16="http://schemas.microsoft.com/office/drawing/2014/main" id="{45ED9E91-A9B3-7944-BA52-5EAA7A82A1D1}"/>
              </a:ext>
            </a:extLst>
          </p:cNvPr>
          <p:cNvSpPr>
            <a:spLocks noGrp="1"/>
          </p:cNvSpPr>
          <p:nvPr>
            <p:ph idx="1"/>
          </p:nvPr>
        </p:nvSpPr>
        <p:spPr/>
        <p:txBody>
          <a:bodyPr/>
          <a:lstStyle/>
          <a:p>
            <a:r>
              <a:rPr kumimoji="1" lang="en-US" altLang="ko-KR" dirty="0" smtClean="0"/>
              <a:t>There are two ways to charge a fee on the billing system</a:t>
            </a:r>
          </a:p>
          <a:p>
            <a:pPr lvl="1"/>
            <a:r>
              <a:rPr kumimoji="1" lang="en-US" altLang="ko-KR" dirty="0" smtClean="0"/>
              <a:t>Blind policy</a:t>
            </a:r>
          </a:p>
          <a:p>
            <a:pPr lvl="2"/>
            <a:r>
              <a:rPr lang="en-US" altLang="ko-KR" dirty="0" smtClean="0"/>
              <a:t>Accounts </a:t>
            </a:r>
            <a:r>
              <a:rPr lang="en-US" altLang="ko-KR" dirty="0"/>
              <a:t>for every IP packet regardless of </a:t>
            </a:r>
            <a:r>
              <a:rPr lang="en-US" altLang="ko-KR" dirty="0" smtClean="0"/>
              <a:t>retransmission</a:t>
            </a:r>
          </a:p>
          <a:p>
            <a:pPr lvl="2"/>
            <a:r>
              <a:rPr kumimoji="1" lang="en-US" altLang="ko-KR" dirty="0"/>
              <a:t>It doesn’t care about a packet is </a:t>
            </a:r>
            <a:r>
              <a:rPr kumimoji="1" lang="en-US" altLang="ko-KR" dirty="0" smtClean="0"/>
              <a:t>transferred to proper location.</a:t>
            </a:r>
          </a:p>
          <a:p>
            <a:pPr lvl="1"/>
            <a:r>
              <a:rPr kumimoji="1" lang="en-US" altLang="ko-KR" dirty="0" smtClean="0"/>
              <a:t>Selective policy</a:t>
            </a:r>
          </a:p>
          <a:p>
            <a:pPr lvl="2"/>
            <a:r>
              <a:rPr lang="en-US" altLang="ko-KR" dirty="0" smtClean="0"/>
              <a:t>Does </a:t>
            </a:r>
            <a:r>
              <a:rPr lang="en-US" altLang="ko-KR" dirty="0"/>
              <a:t>not charge for retransmission </a:t>
            </a:r>
            <a:r>
              <a:rPr lang="en-US" altLang="ko-KR" dirty="0" smtClean="0"/>
              <a:t>packets</a:t>
            </a:r>
            <a:endParaRPr kumimoji="1" lang="en-US" altLang="ko-KR" dirty="0" smtClean="0"/>
          </a:p>
          <a:p>
            <a:pPr lvl="2"/>
            <a:r>
              <a:rPr kumimoji="1" lang="en-US" altLang="ko-KR" dirty="0"/>
              <a:t>The billing system doesn’t check a payload with attention.</a:t>
            </a:r>
          </a:p>
          <a:p>
            <a:pPr marL="365760" lvl="1" indent="0">
              <a:buNone/>
            </a:pPr>
            <a:endParaRPr kumimoji="1" lang="en-US" altLang="ko-KR" dirty="0"/>
          </a:p>
          <a:p>
            <a:pPr lvl="1"/>
            <a:endParaRPr kumimoji="1" lang="en-US" altLang="ko-KR" dirty="0"/>
          </a:p>
        </p:txBody>
      </p:sp>
      <p:sp>
        <p:nvSpPr>
          <p:cNvPr id="4" name="직사각형 3"/>
          <p:cNvSpPr/>
          <p:nvPr/>
        </p:nvSpPr>
        <p:spPr>
          <a:xfrm>
            <a:off x="1563933" y="4434194"/>
            <a:ext cx="8677440" cy="1920569"/>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atin typeface="+mn-ea"/>
              </a:rPr>
              <a:t>Question:</a:t>
            </a:r>
            <a:endParaRPr lang="en-US" altLang="ko-KR" sz="2000" b="1" dirty="0">
              <a:latin typeface="+mn-ea"/>
            </a:endParaRPr>
          </a:p>
          <a:p>
            <a:pPr algn="ctr"/>
            <a:endParaRPr lang="en-US" altLang="ko-KR" sz="1400" dirty="0">
              <a:latin typeface="+mn-ea"/>
            </a:endParaRPr>
          </a:p>
          <a:p>
            <a:pPr algn="ctr"/>
            <a:r>
              <a:rPr lang="en-US" altLang="ko-KR" sz="2000" dirty="0">
                <a:latin typeface="+mn-ea"/>
              </a:rPr>
              <a:t>Most of traffic is done via TCP (95%) [Woo’ 13]</a:t>
            </a:r>
          </a:p>
          <a:p>
            <a:pPr algn="ctr"/>
            <a:r>
              <a:rPr lang="en-US" altLang="ko-KR" sz="2000" dirty="0">
                <a:latin typeface="+mn-ea"/>
              </a:rPr>
              <a:t>Then, should ISP account for TCP retransmission?</a:t>
            </a:r>
          </a:p>
          <a:p>
            <a:pPr algn="ctr"/>
            <a:endParaRPr lang="en-US" altLang="ko-KR" sz="400" dirty="0">
              <a:latin typeface="+mn-ea"/>
            </a:endParaRPr>
          </a:p>
          <a:p>
            <a:pPr algn="ctr"/>
            <a:r>
              <a:rPr lang="en-US" altLang="ko-KR" sz="2000" dirty="0">
                <a:latin typeface="+mn-ea"/>
              </a:rPr>
              <a:t>(ISP: Internet Service Provider such as SKT, KT, AT&amp;T, T-Mobile)</a:t>
            </a:r>
            <a:endParaRPr lang="ko-KR" altLang="en-US" sz="2000" dirty="0">
              <a:latin typeface="+mn-ea"/>
            </a:endParaRPr>
          </a:p>
        </p:txBody>
      </p:sp>
    </p:spTree>
    <p:extLst>
      <p:ext uri="{BB962C8B-B14F-4D97-AF65-F5344CB8AC3E}">
        <p14:creationId xmlns:p14="http://schemas.microsoft.com/office/powerpoint/2010/main" val="115795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TCP retransmission</a:t>
            </a:r>
            <a:endParaRPr lang="ko-KR" altLang="en-US" dirty="0"/>
          </a:p>
        </p:txBody>
      </p:sp>
      <p:sp>
        <p:nvSpPr>
          <p:cNvPr id="3" name="내용 개체 틀 2"/>
          <p:cNvSpPr>
            <a:spLocks noGrp="1"/>
          </p:cNvSpPr>
          <p:nvPr>
            <p:ph idx="1"/>
          </p:nvPr>
        </p:nvSpPr>
        <p:spPr/>
        <p:txBody>
          <a:bodyPr>
            <a:normAutofit/>
          </a:bodyPr>
          <a:lstStyle/>
          <a:p>
            <a:r>
              <a:rPr lang="en-US" altLang="ko-KR" sz="2400" dirty="0"/>
              <a:t>TCP guarantees reliable data transfer.</a:t>
            </a:r>
          </a:p>
          <a:p>
            <a:pPr lvl="1"/>
            <a:r>
              <a:rPr lang="en-US" altLang="ko-KR" sz="2000" dirty="0"/>
              <a:t>When it suspects a packet loss, it retransmit a packet.</a:t>
            </a:r>
          </a:p>
          <a:p>
            <a:pPr lvl="1"/>
            <a:endParaRPr lang="en-US" altLang="ko-KR" sz="2000" dirty="0"/>
          </a:p>
          <a:p>
            <a:r>
              <a:rPr lang="en-US" altLang="ko-KR" sz="2400" dirty="0"/>
              <a:t>Two major reasons for TCP retransmission</a:t>
            </a:r>
          </a:p>
          <a:p>
            <a:pPr lvl="1"/>
            <a:r>
              <a:rPr lang="en-US" altLang="ko-KR" sz="2000" dirty="0"/>
              <a:t>Packet losses in the </a:t>
            </a:r>
            <a:r>
              <a:rPr lang="en-US" altLang="ko-KR" sz="2000" dirty="0" smtClean="0"/>
              <a:t>path</a:t>
            </a:r>
            <a:endParaRPr lang="en-US" altLang="ko-KR" sz="2000" dirty="0"/>
          </a:p>
          <a:p>
            <a:pPr lvl="2"/>
            <a:r>
              <a:rPr lang="en-US" altLang="ko-KR" sz="1600" dirty="0" smtClean="0"/>
              <a:t>Server ↔ ISP</a:t>
            </a:r>
          </a:p>
          <a:p>
            <a:pPr lvl="2"/>
            <a:r>
              <a:rPr lang="en-US" altLang="ko-KR" sz="1600" dirty="0" smtClean="0"/>
              <a:t>Within the ISP</a:t>
            </a:r>
          </a:p>
          <a:p>
            <a:pPr lvl="2"/>
            <a:r>
              <a:rPr lang="en-US" altLang="ko-KR" sz="1600" dirty="0"/>
              <a:t>Client </a:t>
            </a:r>
            <a:r>
              <a:rPr lang="en-US" altLang="ko-KR" sz="1600" dirty="0" smtClean="0"/>
              <a:t>↔ ISP</a:t>
            </a:r>
          </a:p>
          <a:p>
            <a:pPr lvl="1"/>
            <a:r>
              <a:rPr lang="en-US" altLang="ko-KR" sz="2000" dirty="0" err="1" smtClean="0"/>
              <a:t>Bufferbloating</a:t>
            </a:r>
            <a:r>
              <a:rPr lang="en-US" altLang="ko-KR" sz="2000" dirty="0" smtClean="0"/>
              <a:t> </a:t>
            </a:r>
            <a:r>
              <a:rPr lang="en-US" altLang="ko-KR" sz="2000" dirty="0"/>
              <a:t>at the base </a:t>
            </a:r>
            <a:r>
              <a:rPr lang="en-US" altLang="ko-KR" sz="2000" dirty="0" smtClean="0"/>
              <a:t>stations</a:t>
            </a:r>
          </a:p>
          <a:p>
            <a:pPr lvl="2"/>
            <a:r>
              <a:rPr lang="en-US" altLang="ko-KR" sz="1600" dirty="0" smtClean="0"/>
              <a:t>Buffer has limited space</a:t>
            </a:r>
            <a:endParaRPr lang="en-US" altLang="ko-KR" sz="1600" dirty="0"/>
          </a:p>
        </p:txBody>
      </p:sp>
    </p:spTree>
    <p:extLst>
      <p:ext uri="{BB962C8B-B14F-4D97-AF65-F5344CB8AC3E}">
        <p14:creationId xmlns:p14="http://schemas.microsoft.com/office/powerpoint/2010/main" val="336667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Cellular Provider’s Dilemma:</a:t>
            </a:r>
            <a:br>
              <a:rPr lang="en-US" altLang="ko-KR" dirty="0"/>
            </a:br>
            <a:r>
              <a:rPr lang="en-US" altLang="ko-KR" dirty="0"/>
              <a:t>Charging TCP Retransmissions</a:t>
            </a:r>
            <a:endParaRPr lang="ko-KR" altLang="en-US" dirty="0"/>
          </a:p>
        </p:txBody>
      </p:sp>
      <p:sp>
        <p:nvSpPr>
          <p:cNvPr id="3" name="내용 개체 틀 2"/>
          <p:cNvSpPr>
            <a:spLocks noGrp="1"/>
          </p:cNvSpPr>
          <p:nvPr>
            <p:ph idx="1"/>
          </p:nvPr>
        </p:nvSpPr>
        <p:spPr/>
        <p:txBody>
          <a:bodyPr/>
          <a:lstStyle/>
          <a:p>
            <a:r>
              <a:rPr lang="en-US" altLang="ko-KR" dirty="0"/>
              <a:t>Subscriber vs Cellular ISP</a:t>
            </a:r>
          </a:p>
          <a:p>
            <a:pPr lvl="1"/>
            <a:r>
              <a:rPr lang="en-US" altLang="ko-KR" dirty="0"/>
              <a:t>User’s thinking</a:t>
            </a:r>
            <a:endParaRPr lang="ko-KR" altLang="en-US" dirty="0"/>
          </a:p>
        </p:txBody>
      </p:sp>
      <p:pic>
        <p:nvPicPr>
          <p:cNvPr id="3074" name="Picture 2" descr="thinking iconì ëí ì´ë¯¸ì§ ê²ìê²°ê³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580" y="3589087"/>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구름 모양 설명선 3"/>
          <p:cNvSpPr/>
          <p:nvPr/>
        </p:nvSpPr>
        <p:spPr>
          <a:xfrm>
            <a:off x="6988892" y="1565785"/>
            <a:ext cx="3312368" cy="1800200"/>
          </a:xfrm>
          <a:prstGeom prst="cloudCallout">
            <a:avLst>
              <a:gd name="adj1" fmla="val -62718"/>
              <a:gd name="adj2" fmla="val 63810"/>
            </a:avLst>
          </a:prstGeom>
          <a:ln/>
        </p:spPr>
        <p:style>
          <a:lnRef idx="2">
            <a:schemeClr val="accent1"/>
          </a:lnRef>
          <a:fillRef idx="1">
            <a:schemeClr val="lt1"/>
          </a:fillRef>
          <a:effectRef idx="0">
            <a:schemeClr val="accent1"/>
          </a:effectRef>
          <a:fontRef idx="minor">
            <a:schemeClr val="dk1"/>
          </a:fontRef>
        </p:style>
        <p:txBody>
          <a:bodyPr lIns="108000" rIns="0" rtlCol="0" anchor="ctr"/>
          <a:lstStyle/>
          <a:p>
            <a:pPr algn="ctr"/>
            <a:r>
              <a:rPr lang="en-US" altLang="ko-KR" sz="2000" dirty="0">
                <a:latin typeface="+mn-ea"/>
              </a:rPr>
              <a:t>What is TCP retransmission?</a:t>
            </a:r>
            <a:endParaRPr lang="ko-KR" altLang="en-US" sz="2000" dirty="0">
              <a:latin typeface="+mn-ea"/>
            </a:endParaRPr>
          </a:p>
        </p:txBody>
      </p:sp>
      <p:sp>
        <p:nvSpPr>
          <p:cNvPr id="6" name="구름 모양 설명선 5"/>
          <p:cNvSpPr/>
          <p:nvPr/>
        </p:nvSpPr>
        <p:spPr>
          <a:xfrm>
            <a:off x="7649584" y="2974484"/>
            <a:ext cx="3312368" cy="1800200"/>
          </a:xfrm>
          <a:prstGeom prst="cloudCallout">
            <a:avLst>
              <a:gd name="adj1" fmla="val -74220"/>
              <a:gd name="adj2" fmla="val 22086"/>
            </a:avLst>
          </a:prstGeom>
          <a:ln/>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ko-KR" sz="2000" dirty="0">
                <a:latin typeface="+mn-ea"/>
              </a:rPr>
              <a:t>Network condition is not my fault!</a:t>
            </a:r>
            <a:endParaRPr lang="ko-KR" altLang="en-US" sz="2000" dirty="0">
              <a:latin typeface="+mn-ea"/>
            </a:endParaRPr>
          </a:p>
        </p:txBody>
      </p:sp>
      <p:sp>
        <p:nvSpPr>
          <p:cNvPr id="7" name="구름 모양 설명선 6"/>
          <p:cNvSpPr/>
          <p:nvPr/>
        </p:nvSpPr>
        <p:spPr>
          <a:xfrm>
            <a:off x="7698042" y="4554180"/>
            <a:ext cx="3312368" cy="1800200"/>
          </a:xfrm>
          <a:prstGeom prst="cloudCallout">
            <a:avLst>
              <a:gd name="adj1" fmla="val -75863"/>
              <a:gd name="adj2" fmla="val -13591"/>
            </a:avLst>
          </a:prstGeom>
          <a:ln/>
        </p:spPr>
        <p:style>
          <a:lnRef idx="2">
            <a:schemeClr val="accent1"/>
          </a:lnRef>
          <a:fillRef idx="1">
            <a:schemeClr val="lt1"/>
          </a:fillRef>
          <a:effectRef idx="0">
            <a:schemeClr val="accent1"/>
          </a:effectRef>
          <a:fontRef idx="minor">
            <a:schemeClr val="dk1"/>
          </a:fontRef>
        </p:style>
        <p:txBody>
          <a:bodyPr lIns="108000" rIns="0" rtlCol="0" anchor="ctr"/>
          <a:lstStyle/>
          <a:p>
            <a:pPr algn="ctr"/>
            <a:r>
              <a:rPr lang="en-US" altLang="ko-KR" sz="2000" dirty="0">
                <a:latin typeface="+mn-ea"/>
              </a:rPr>
              <a:t>Charge volume = file size</a:t>
            </a:r>
            <a:endParaRPr lang="ko-KR" altLang="en-US" sz="2000" dirty="0">
              <a:latin typeface="+mn-ea"/>
            </a:endParaRPr>
          </a:p>
        </p:txBody>
      </p:sp>
      <p:sp>
        <p:nvSpPr>
          <p:cNvPr id="5" name="모서리가 둥근 사각형 설명선 4"/>
          <p:cNvSpPr/>
          <p:nvPr/>
        </p:nvSpPr>
        <p:spPr>
          <a:xfrm>
            <a:off x="1153083" y="2609901"/>
            <a:ext cx="2807735" cy="1512168"/>
          </a:xfrm>
          <a:prstGeom prst="wedgeRoundRectCallout">
            <a:avLst>
              <a:gd name="adj1" fmla="val 49304"/>
              <a:gd name="adj2" fmla="val 66260"/>
              <a:gd name="adj3" fmla="val 16667"/>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mn-ea"/>
              </a:rPr>
              <a:t>I want to pay just for application data only!</a:t>
            </a:r>
            <a:endParaRPr lang="ko-KR" altLang="en-US" sz="2400" dirty="0">
              <a:latin typeface="+mn-ea"/>
            </a:endParaRPr>
          </a:p>
        </p:txBody>
      </p:sp>
    </p:spTree>
    <p:extLst>
      <p:ext uri="{BB962C8B-B14F-4D97-AF65-F5344CB8AC3E}">
        <p14:creationId xmlns:p14="http://schemas.microsoft.com/office/powerpoint/2010/main" val="140539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theme/theme1.xml><?xml version="1.0" encoding="utf-8"?>
<a:theme xmlns:a="http://schemas.openxmlformats.org/drawingml/2006/main" name="퍼즐 디자인 서식 파일">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15685354_TF03460527.potx" id="{29BD53A5-286B-48D0-A9A6-0E9A00C67284}" vid="{49AFC877-BDAD-41AD-998A-399427D746CE}"/>
    </a:ext>
  </a:extLst>
</a:theme>
</file>

<file path=ppt/theme/theme2.xml><?xml version="1.0" encoding="utf-8"?>
<a:theme xmlns:a="http://schemas.openxmlformats.org/drawingml/2006/main" name="Office 테마">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퍼즐 디자인 슬라이드</Template>
  <TotalTime>3746</TotalTime>
  <Words>3808</Words>
  <Application>Microsoft Office PowerPoint</Application>
  <PresentationFormat>사용자 지정</PresentationFormat>
  <Paragraphs>520</Paragraphs>
  <Slides>31</Slides>
  <Notes>30</Notes>
  <HiddenSlides>0</HiddenSlides>
  <MMClips>1</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31</vt:i4>
      </vt:variant>
    </vt:vector>
  </HeadingPairs>
  <TitlesOfParts>
    <vt:vector size="41" baseType="lpstr">
      <vt:lpstr>Euphemia</vt:lpstr>
      <vt:lpstr>나눔고딕 ExtraBold</vt:lpstr>
      <vt:lpstr>맑은 고딕</vt:lpstr>
      <vt:lpstr>Arial</vt:lpstr>
      <vt:lpstr>Cambria Math</vt:lpstr>
      <vt:lpstr>Century Gothic</vt:lpstr>
      <vt:lpstr>Franklin Gothic Heavy</vt:lpstr>
      <vt:lpstr>Impact</vt:lpstr>
      <vt:lpstr>Times New Roman</vt:lpstr>
      <vt:lpstr>퍼즐 디자인 서식 파일</vt:lpstr>
      <vt:lpstr>Gaining Control of Cellular Traffic Accounting by Spurious TCP Retransmission  </vt:lpstr>
      <vt:lpstr>Outline</vt:lpstr>
      <vt:lpstr>Mobile Devices as Post-PCs</vt:lpstr>
      <vt:lpstr>Mobile Devices as Post-PCs</vt:lpstr>
      <vt:lpstr>Cellular Traffic Accounting</vt:lpstr>
      <vt:lpstr>Cellular Network Overview</vt:lpstr>
      <vt:lpstr>Problem Description</vt:lpstr>
      <vt:lpstr>TCP retransmission</vt:lpstr>
      <vt:lpstr>Cellular Provider’s Dilemma: Charging TCP Retransmissions</vt:lpstr>
      <vt:lpstr>Cellular Provider’s Dilemma: Charging TCP Retransmissions</vt:lpstr>
      <vt:lpstr>Contributions</vt:lpstr>
      <vt:lpstr>TCP Retransmission Accounting Policy</vt:lpstr>
      <vt:lpstr>Usage-inflation Attack</vt:lpstr>
      <vt:lpstr>Retransmit after FIN</vt:lpstr>
      <vt:lpstr>Retransmit during Normal Transfer</vt:lpstr>
      <vt:lpstr>Free-riding Attack</vt:lpstr>
      <vt:lpstr>Free-riding Attack in Practice</vt:lpstr>
      <vt:lpstr>Free-riding Attack in Practice</vt:lpstr>
      <vt:lpstr>Free-riding Attack in Practice</vt:lpstr>
      <vt:lpstr>Defending against Retransmission Attacks</vt:lpstr>
      <vt:lpstr>Abacus: Cellular Data Accounting System</vt:lpstr>
      <vt:lpstr>Abacus: Deterministic DPI (d-DPI)</vt:lpstr>
      <vt:lpstr>Abacus: Probabilistic DPI (p-DPI)</vt:lpstr>
      <vt:lpstr>Abacus: Choosing sampling rate of p-DPI</vt:lpstr>
      <vt:lpstr>Evaluation</vt:lpstr>
      <vt:lpstr>microbenchmark</vt:lpstr>
      <vt:lpstr>Real Traffic Simulation</vt:lpstr>
      <vt:lpstr>Related Works</vt:lpstr>
      <vt:lpstr>Basic Tunneling Charging</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Gaining Control of Cellular Traffic Accounting by Spurious TCP Retransmission</dc:title>
  <dc:creator>Geonha</dc:creator>
  <cp:lastModifiedBy>Geonha</cp:lastModifiedBy>
  <cp:revision>160</cp:revision>
  <dcterms:created xsi:type="dcterms:W3CDTF">2018-09-30T16:33:20Z</dcterms:created>
  <dcterms:modified xsi:type="dcterms:W3CDTF">2018-10-24T11:10:34Z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